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0" r:id="rId2"/>
  </p:sldMasterIdLst>
  <p:notesMasterIdLst>
    <p:notesMasterId r:id="rId30"/>
  </p:notesMasterIdLst>
  <p:sldIdLst>
    <p:sldId id="35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6858000" type="screen4x3"/>
  <p:notesSz cx="6858000" cy="9144000"/>
  <p:embeddedFontLst>
    <p:embeddedFont>
      <p:font typeface="Calibri" panose="020F0502020204030204" pitchFamily="34" charset="0"/>
      <p:regular r:id="rId31"/>
      <p:bold r:id="rId32"/>
      <p:italic r:id="rId33"/>
      <p:boldItalic r:id="rId34"/>
    </p:embeddedFont>
    <p:embeddedFont>
      <p:font typeface="Cambria Math" panose="02040503050406030204" pitchFamily="18" charset="0"/>
      <p:regular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8D0BBD-ECF0-4B8F-9BB5-E05DB4460BE1}">
  <a:tblStyle styleId="{B38D0BBD-ECF0-4B8F-9BB5-E05DB4460B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0909"/>
  </p:normalViewPr>
  <p:slideViewPr>
    <p:cSldViewPr snapToGrid="0">
      <p:cViewPr varScale="1">
        <p:scale>
          <a:sx n="114" d="100"/>
          <a:sy n="114" d="100"/>
        </p:scale>
        <p:origin x="1560"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entinel.esa.int/web/sentinel/technical-guides/sentinel-1-sar/sar-instrumen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entinel.esa.int/web/sentinel/technical-guides/sentinel-1-sar/sar-instru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FC6D0-44D5-4EB7-828F-6F464F83D79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9438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3b78e06174_2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3b78e0617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212529"/>
                </a:solidFill>
                <a:highlight>
                  <a:srgbClr val="FFFFFF"/>
                </a:highlight>
                <a:latin typeface="Roboto"/>
                <a:ea typeface="Roboto"/>
                <a:cs typeface="Roboto"/>
                <a:sym typeface="Roboto"/>
              </a:rPr>
              <a:t>With the TOPSAR technique, in addition to steering the beam in range as in ScanSAR, the beam is also electronically steered from backward to forward in the azimuth direction for each burst, avoiding scalloping and resulting in homogeneous image quality throughout the swath </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46bd7affb_2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46bd7affb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dirty="0">
                <a:solidFill>
                  <a:srgbClr val="212529"/>
                </a:solidFill>
                <a:highlight>
                  <a:srgbClr val="FFFFFF"/>
                </a:highlight>
              </a:rPr>
              <a:t>Level 1 data can be separated in two distinct product types, depending if the full complex information is used (amplitude and phase) or only the amplitude information. The product denomination depends on the sensor type; for Sentinel 1 the names Single Look Complex (SLC) and Ground range detected (GRD) are used, respectively. Both products can be generated from the Level 0 data. Level 1 data are the products that are used by most scientific users. The processing toward Level-1 data includes Doppler centroid estimation and data focusing. The Level 1 SLC product consists of the real and imaginary part of focused complex SAR data in slant range geometry, from which the phase and amplitude information can be retrieved. This is available for all acquired polarisations. Additional orbit information for georeferencing is provided with the data. The Level 1 GRD data consist of focused and multi-looked SAR data that have been projected to ground range geometry. GRD data only contain amplitude information, therefore the phase information is lost. The multi-looking step is particular for GRD data and allows both speckle reduction and square pixel resolution. As for the SLC data, the GRD data are annotated with orbit information for georeferencing. The Level-1 products are not calibrated, they include however information about calibration constants, which are sensor dependent. Further processing is needed in order to obtain calibrated radar cross section information from the original data intensity values.</a:t>
            </a:r>
            <a:endParaRPr lang="en-IN"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46bd7affb_2_2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46bd7affb_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12529"/>
                </a:solidFill>
                <a:highlight>
                  <a:srgbClr val="FFFFFF"/>
                </a:highlight>
              </a:rPr>
              <a:t>Level 1 data can be separated in two distinct product types, depending if the full complex information is used (amplitude and phase) or only the amplitude information. The product denomination depends on the sensor type; for Sentinel 1 the names Single Look Complex (SLC) and Ground range detected (GRD) are used, respectively. Both products can be generated from the Level 0 data. Level 1 data are the products that are used by most scientific users. The processing toward Level-1 data includes Doppler centroid estimation and data focusing. The Level 1 SLC product consists of the real and imaginary part of focused complex SAR data in slant range geometry, from which the phase and amplitude information can be retrieved. This is available for all acquired </a:t>
            </a:r>
            <a:r>
              <a:rPr lang="en" sz="1200" dirty="0" err="1">
                <a:solidFill>
                  <a:srgbClr val="212529"/>
                </a:solidFill>
                <a:highlight>
                  <a:srgbClr val="FFFFFF"/>
                </a:highlight>
              </a:rPr>
              <a:t>polarisations</a:t>
            </a:r>
            <a:r>
              <a:rPr lang="en" sz="1200" dirty="0">
                <a:solidFill>
                  <a:srgbClr val="212529"/>
                </a:solidFill>
                <a:highlight>
                  <a:srgbClr val="FFFFFF"/>
                </a:highlight>
              </a:rPr>
              <a:t>. Additional orbit information for georeferencing is provided with the data. The Level 1 GRD data consist of focused and multi-looked SAR data that have been projected to ground range geometry. GRD data only contain amplitude information, therefore the phase information is lost. The multi-looking step is particular for GRD data and allows both speckle reduction and square pixel resolution. As for the SLC data, the GRD data are annotated with orbit information for georeferencing. The Level-1 products are not calibrated, they include however information about calibration constants, which are sensor dependent. Further processing is needed in order to obtain calibrated radar cross section information from the original data intensity values.</a:t>
            </a:r>
            <a:endParaRPr b="1"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3b78e06174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3b78e0617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Sentinel 1 Mission comprises of 2 satellites 1A and 1B sharing the same orbital plane.</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12529"/>
                </a:solidFill>
                <a:highlight>
                  <a:srgbClr val="FFFFFF"/>
                </a:highlight>
                <a:latin typeface="Roboto"/>
                <a:ea typeface="Roboto"/>
                <a:cs typeface="Roboto"/>
                <a:sym typeface="Roboto"/>
              </a:rPr>
              <a:t>The </a:t>
            </a:r>
            <a:r>
              <a:rPr lang="en" sz="1200">
                <a:solidFill>
                  <a:srgbClr val="0098DB"/>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C-SAR instrument</a:t>
            </a:r>
            <a:r>
              <a:rPr lang="en" sz="1200">
                <a:solidFill>
                  <a:srgbClr val="212529"/>
                </a:solidFill>
                <a:highlight>
                  <a:srgbClr val="FFFFFF"/>
                </a:highlight>
                <a:latin typeface="Roboto"/>
                <a:ea typeface="Roboto"/>
                <a:cs typeface="Roboto"/>
                <a:sym typeface="Roboto"/>
              </a:rPr>
              <a:t> supports operation in dual polarisation (HH+HV, VV+VH) implemented through one transmit chain (switchable to H or V) and two parallel receive chains for H and V polarisation. Dual polarisation data is useful for land cover classification and sea-ice applications.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3357366f41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3357366f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357366f41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357366f4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b78e06174_2_6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3b78e06174_2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357366f41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357366f4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3b78e06174_2_6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3b78e06174_2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46bd7affb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46bd7aff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b0799e77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b0799e7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46bd7affb_2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46bd7affb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f46bd7affb_2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f46bd7affb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f46bd7affb_2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f46bd7aff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Units of RCS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357366f41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3357366f4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a60b307ad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a60b307a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3a60b307a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3a60b307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3357366f41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3357366f4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357366f41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357366f4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3357366f4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3357366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b0799e773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b0799e77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endParaRPr sz="1000"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3357366f41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3357366f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1200"/>
              </a:spcBef>
              <a:spcAft>
                <a:spcPts val="0"/>
              </a:spcAft>
              <a:buClr>
                <a:schemeClr val="dk1"/>
              </a:buClr>
              <a:buSzPts val="1000"/>
              <a:buChar char="●"/>
            </a:pPr>
            <a:r>
              <a:rPr lang="en" sz="1000" dirty="0">
                <a:solidFill>
                  <a:schemeClr val="dk1"/>
                </a:solidFill>
              </a:rPr>
              <a:t>The longer the SAR wavelength, the higher is the penetration depth of the SAR signal</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X,C,L and Ku bands are mostly used for SAR data.</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X,C: Weather Data</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err="1">
                <a:solidFill>
                  <a:schemeClr val="dk1"/>
                </a:solidFill>
              </a:rPr>
              <a:t>L:Traffic</a:t>
            </a:r>
            <a:r>
              <a:rPr lang="en" sz="1000" dirty="0">
                <a:solidFill>
                  <a:schemeClr val="dk1"/>
                </a:solidFill>
              </a:rPr>
              <a:t> Control</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dirty="0">
                <a:solidFill>
                  <a:schemeClr val="dk1"/>
                </a:solidFill>
              </a:rPr>
              <a:t>Ku: Satellite Altimetry</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Finally, and perhaps most importantly, radar illumination is coherent. Radar antennas emit pulses of microwave energy in which the characteristics of the waves are controlled and consistent pulse to pulse. This natural coherence enables the creation of products such as digital elevation models and sensitive measurements of Earth surface changes over time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		</a:t>
            </a:r>
            <a:endParaRPr sz="1000" dirty="0">
              <a:solidFill>
                <a:schemeClr val="dk1"/>
              </a:solidFill>
            </a:endParaRPr>
          </a:p>
          <a:p>
            <a:pPr marL="0" lvl="0" indent="0" algn="l" rtl="0">
              <a:lnSpc>
                <a:spcPct val="115000"/>
              </a:lnSpc>
              <a:spcBef>
                <a:spcPts val="1200"/>
              </a:spcBef>
              <a:spcAft>
                <a:spcPts val="1200"/>
              </a:spcAft>
              <a:buNone/>
            </a:pPr>
            <a:endParaRPr sz="10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357366f4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357366f4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Range Resolution: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range resolution of a pulsed radar system is limited fundamentally by the bandwidth of the transmitted pulse. A wide bandwidth can be achieved by a short duration pulse. However, the shorter the pulse, the lower the transmitted energy and the poorer the radiometric resolution. To preserve the radiometric resolution, SAR systems generate a long pulse with a linear frequency modulation (or chirp).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Resolution is the ability of a sensor to separate to objects or points in an image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3357366f41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3357366f4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 that foreshortening effects can be corrected during the geometric and radiometric calibration assuming the availability of high resolution Digital Elevation Model (DEM) data. Layover and Shadow areas can be exactly calculated, but not corrected. These areas have no thematic information.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f46df3418f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f46df3418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solidFill>
                  <a:schemeClr val="dk1"/>
                </a:solidFill>
                <a:latin typeface="Times New Roman"/>
                <a:ea typeface="Times New Roman"/>
                <a:cs typeface="Times New Roman"/>
                <a:sym typeface="Times New Roman"/>
              </a:rPr>
              <a:t>The theoretical backscatter value of the CR is know and this value is compared with the radar backscatter using the concept of Radar Cross Section.</a:t>
            </a:r>
            <a:endParaRPr lang="en-IN" sz="11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Transponders consist of a receiving antenna, a very stable amplifier loop, and a transmit antenna [1, 6, 13]. The higher the total loop gain (antenna gains and electronic amplification) the brighter a transponder will appear in an acquired grayscale SAR image. If the transponder loop gain and its uncertainty is known prior to an overpass, then the transponder can be used as a measurement standard for the radiometric calibration of a SAR instrument. Utilizing a transponder as a radiometric measurement standard requires the accurate radiometric calibration of the transponder itself. As a dominant contributor to the radiometric uncertainty budget for a SAR instrument, the quality of the transponder calibration has a direct impact on the overall radiometric measurement uncertainty of the SAR instrument.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3357366f41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3357366f4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Sentinel 1 Mission comprises of 2 satellites 1A and 1B sharing the same orbital plane.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200" dirty="0">
                <a:solidFill>
                  <a:srgbClr val="212529"/>
                </a:solidFill>
                <a:highlight>
                  <a:srgbClr val="FFFFFF"/>
                </a:highlight>
                <a:latin typeface="Roboto"/>
                <a:ea typeface="Roboto"/>
                <a:cs typeface="Roboto"/>
                <a:sym typeface="Roboto"/>
              </a:rPr>
              <a:t>The </a:t>
            </a:r>
            <a:r>
              <a:rPr lang="en" sz="1200" dirty="0">
                <a:solidFill>
                  <a:srgbClr val="0098DB"/>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C-SAR instrument</a:t>
            </a:r>
            <a:r>
              <a:rPr lang="en" sz="1200" dirty="0">
                <a:solidFill>
                  <a:srgbClr val="212529"/>
                </a:solidFill>
                <a:highlight>
                  <a:srgbClr val="FFFFFF"/>
                </a:highlight>
                <a:latin typeface="Roboto"/>
                <a:ea typeface="Roboto"/>
                <a:cs typeface="Roboto"/>
                <a:sym typeface="Roboto"/>
              </a:rPr>
              <a:t> supports operation in dual </a:t>
            </a:r>
            <a:r>
              <a:rPr lang="en" sz="1200" dirty="0" err="1">
                <a:solidFill>
                  <a:srgbClr val="212529"/>
                </a:solidFill>
                <a:highlight>
                  <a:srgbClr val="FFFFFF"/>
                </a:highlight>
                <a:latin typeface="Roboto"/>
                <a:ea typeface="Roboto"/>
                <a:cs typeface="Roboto"/>
                <a:sym typeface="Roboto"/>
              </a:rPr>
              <a:t>polarisation</a:t>
            </a:r>
            <a:r>
              <a:rPr lang="en" sz="1200" dirty="0">
                <a:solidFill>
                  <a:srgbClr val="212529"/>
                </a:solidFill>
                <a:highlight>
                  <a:srgbClr val="FFFFFF"/>
                </a:highlight>
                <a:latin typeface="Roboto"/>
                <a:ea typeface="Roboto"/>
                <a:cs typeface="Roboto"/>
                <a:sym typeface="Roboto"/>
              </a:rPr>
              <a:t> (HH+HV, VV+VH) implemented through one transmit chain (switchable to H or V) and two parallel receive chains for H and V </a:t>
            </a:r>
            <a:r>
              <a:rPr lang="en" sz="1200" dirty="0" err="1">
                <a:solidFill>
                  <a:srgbClr val="212529"/>
                </a:solidFill>
                <a:highlight>
                  <a:srgbClr val="FFFFFF"/>
                </a:highlight>
                <a:latin typeface="Roboto"/>
                <a:ea typeface="Roboto"/>
                <a:cs typeface="Roboto"/>
                <a:sym typeface="Roboto"/>
              </a:rPr>
              <a:t>polarisation</a:t>
            </a:r>
            <a:r>
              <a:rPr lang="en" sz="1200" dirty="0">
                <a:solidFill>
                  <a:srgbClr val="212529"/>
                </a:solidFill>
                <a:highlight>
                  <a:srgbClr val="FFFFFF"/>
                </a:highlight>
                <a:latin typeface="Roboto"/>
                <a:ea typeface="Roboto"/>
                <a:cs typeface="Roboto"/>
                <a:sym typeface="Roboto"/>
              </a:rPr>
              <a:t>. Dual </a:t>
            </a:r>
            <a:r>
              <a:rPr lang="en" sz="1200" dirty="0" err="1">
                <a:solidFill>
                  <a:srgbClr val="212529"/>
                </a:solidFill>
                <a:highlight>
                  <a:srgbClr val="FFFFFF"/>
                </a:highlight>
                <a:latin typeface="Roboto"/>
                <a:ea typeface="Roboto"/>
                <a:cs typeface="Roboto"/>
                <a:sym typeface="Roboto"/>
              </a:rPr>
              <a:t>polarisation</a:t>
            </a:r>
            <a:r>
              <a:rPr lang="en" sz="1200" dirty="0">
                <a:solidFill>
                  <a:srgbClr val="212529"/>
                </a:solidFill>
                <a:highlight>
                  <a:srgbClr val="FFFFFF"/>
                </a:highlight>
                <a:latin typeface="Roboto"/>
                <a:ea typeface="Roboto"/>
                <a:cs typeface="Roboto"/>
                <a:sym typeface="Roboto"/>
              </a:rPr>
              <a:t> data is useful for land cover classification and sea-ice applications.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2" name="Google Shape;52;p12"/>
          <p:cNvPicPr preferRelativeResize="0"/>
          <p:nvPr/>
        </p:nvPicPr>
        <p:blipFill>
          <a:blip r:embed="rId2">
            <a:alphaModFix/>
          </a:blip>
          <a:stretch>
            <a:fillRect/>
          </a:stretch>
        </p:blipFill>
        <p:spPr>
          <a:xfrm>
            <a:off x="7918225" y="73100"/>
            <a:ext cx="1102925" cy="8641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895662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txBox="1"/>
          <p:nvPr/>
        </p:nvSpPr>
        <p:spPr>
          <a:xfrm>
            <a:off x="311700" y="6548450"/>
            <a:ext cx="8274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Jayendra Praveen | M.Sc ESPACE Seminar 2022 | 14 July 2022</a:t>
            </a:r>
            <a:endParaRPr sz="1200">
              <a:latin typeface="Times New Roman"/>
              <a:ea typeface="Times New Roman"/>
              <a:cs typeface="Times New Roman"/>
              <a:sym typeface="Times New Roman"/>
            </a:endParaRPr>
          </a:p>
        </p:txBody>
      </p:sp>
      <p:pic>
        <p:nvPicPr>
          <p:cNvPr id="21" name="Google Shape;21;p4"/>
          <p:cNvPicPr preferRelativeResize="0"/>
          <p:nvPr/>
        </p:nvPicPr>
        <p:blipFill>
          <a:blip r:embed="rId2">
            <a:alphaModFix/>
          </a:blip>
          <a:stretch>
            <a:fillRect/>
          </a:stretch>
        </p:blipFill>
        <p:spPr>
          <a:xfrm>
            <a:off x="7729825" y="68299"/>
            <a:ext cx="1291325" cy="101169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dirty="0"/>
          </a:p>
        </p:txBody>
      </p:sp>
    </p:spTree>
    <p:extLst>
      <p:ext uri="{BB962C8B-B14F-4D97-AF65-F5344CB8AC3E}">
        <p14:creationId xmlns:p14="http://schemas.microsoft.com/office/powerpoint/2010/main" val="60102494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0"/>
          </p:nvPr>
        </p:nvSpPr>
        <p:spPr/>
        <p:txBody>
          <a:bodyPr/>
          <a:lstStyle/>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Presented by:</a:t>
            </a:r>
          </a:p>
          <a:p>
            <a:r>
              <a:rPr lang="en-IN" b="1" dirty="0">
                <a:latin typeface="Times New Roman" panose="02020603050405020304" pitchFamily="18" charset="0"/>
                <a:cs typeface="Times New Roman" panose="02020603050405020304" pitchFamily="18" charset="0"/>
              </a:rPr>
              <a:t>Jayendra Praveen Kumar Chorapalli</a:t>
            </a:r>
          </a:p>
          <a:p>
            <a:r>
              <a:rPr lang="en-IN" dirty="0">
                <a:latin typeface="Times New Roman" panose="02020603050405020304" pitchFamily="18" charset="0"/>
                <a:cs typeface="Times New Roman" panose="02020603050405020304" pitchFamily="18" charset="0"/>
              </a:rPr>
              <a:t>M.Sc ESPACE, TU Munich</a:t>
            </a:r>
          </a:p>
          <a:p>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Under the guidance of:</a:t>
            </a:r>
          </a:p>
          <a:p>
            <a:r>
              <a:rPr lang="en-IN" b="1" dirty="0">
                <a:latin typeface="Times New Roman" panose="02020603050405020304" pitchFamily="18" charset="0"/>
                <a:cs typeface="Times New Roman" panose="02020603050405020304" pitchFamily="18" charset="0"/>
              </a:rPr>
              <a:t>Prof. Dr. Michael Eineder</a:t>
            </a:r>
          </a:p>
          <a:p>
            <a:r>
              <a:rPr lang="en-IN" dirty="0">
                <a:latin typeface="Times New Roman" panose="02020603050405020304" pitchFamily="18" charset="0"/>
                <a:cs typeface="Times New Roman" panose="02020603050405020304" pitchFamily="18" charset="0"/>
              </a:rPr>
              <a:t>TU Munich</a:t>
            </a:r>
          </a:p>
          <a:p>
            <a:br>
              <a:rPr lang="en-I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7" name="Titel 6"/>
          <p:cNvSpPr>
            <a:spLocks noGrp="1"/>
          </p:cNvSpPr>
          <p:nvPr>
            <p:ph type="title"/>
          </p:nvPr>
        </p:nvSpPr>
        <p:spPr>
          <a:xfrm>
            <a:off x="319090" y="994334"/>
            <a:ext cx="8508999" cy="820738"/>
          </a:xfrm>
        </p:spPr>
        <p:txBody>
          <a:bodyPr/>
          <a:lstStyle/>
          <a:p>
            <a:pPr algn="ctr"/>
            <a:r>
              <a:rPr lang="en-IN" sz="2400" b="1" dirty="0">
                <a:latin typeface="Times New Roman" panose="02020603050405020304" pitchFamily="18" charset="0"/>
                <a:cs typeface="Times New Roman" panose="02020603050405020304" pitchFamily="18" charset="0"/>
              </a:rPr>
              <a:t>Automated Processing of Synthetic Aperture Data (SAR) using ESA SNAP Tool </a:t>
            </a:r>
            <a:endParaRPr lang="de-DE" sz="2400" b="1" dirty="0">
              <a:latin typeface="Times New Roman" panose="02020603050405020304" pitchFamily="18" charset="0"/>
              <a:cs typeface="Times New Roman" panose="02020603050405020304" pitchFamily="18" charset="0"/>
            </a:endParaRPr>
          </a:p>
        </p:txBody>
      </p:sp>
      <p:pic>
        <p:nvPicPr>
          <p:cNvPr id="5" name="Bild 4" descr="TUM_Glockenturm.tif"/>
          <p:cNvPicPr>
            <a:picLocks noChangeAspect="1"/>
          </p:cNvPicPr>
          <p:nvPr/>
        </p:nvPicPr>
        <p:blipFill>
          <a:blip r:embed="rId3"/>
          <a:stretch>
            <a:fillRect/>
          </a:stretch>
        </p:blipFill>
        <p:spPr>
          <a:xfrm>
            <a:off x="4927101" y="3051360"/>
            <a:ext cx="3892489" cy="3397419"/>
          </a:xfrm>
          <a:prstGeom prst="rect">
            <a:avLst/>
          </a:prstGeom>
        </p:spPr>
      </p:pic>
    </p:spTree>
    <p:extLst>
      <p:ext uri="{BB962C8B-B14F-4D97-AF65-F5344CB8AC3E}">
        <p14:creationId xmlns:p14="http://schemas.microsoft.com/office/powerpoint/2010/main" val="2674948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lvl="0"/>
            <a:r>
              <a:rPr lang="en" sz="2400" b="1" dirty="0">
                <a:latin typeface="Times New Roman"/>
                <a:ea typeface="Times New Roman"/>
                <a:cs typeface="Times New Roman"/>
                <a:sym typeface="Times New Roman"/>
              </a:rPr>
              <a:t>6. Sentinel 1 Mission (Cont.)</a:t>
            </a:r>
            <a:endParaRPr sz="2400" b="1" dirty="0">
              <a:latin typeface="Times New Roman"/>
              <a:ea typeface="Times New Roman"/>
              <a:cs typeface="Times New Roman"/>
              <a:sym typeface="Times New Roman"/>
            </a:endParaRPr>
          </a:p>
        </p:txBody>
      </p:sp>
      <p:sp>
        <p:nvSpPr>
          <p:cNvPr id="151" name="Google Shape;151;p22"/>
          <p:cNvSpPr txBox="1"/>
          <p:nvPr/>
        </p:nvSpPr>
        <p:spPr>
          <a:xfrm>
            <a:off x="311699" y="1536625"/>
            <a:ext cx="4060276" cy="4644318"/>
          </a:xfrm>
          <a:prstGeom prst="rect">
            <a:avLst/>
          </a:prstGeom>
          <a:noFill/>
          <a:ln>
            <a:noFill/>
          </a:ln>
        </p:spPr>
        <p:txBody>
          <a:bodyPr spcFirstLastPara="1" wrap="square" lIns="91425" tIns="91425" rIns="91425" bIns="91425" anchor="t" anchorCtr="0">
            <a:spAutoFit/>
          </a:bodyPr>
          <a:lstStyle/>
          <a:p>
            <a:pPr marL="114300" lvl="0" algn="just" rtl="0">
              <a:lnSpc>
                <a:spcPct val="115000"/>
              </a:lnSpc>
              <a:spcBef>
                <a:spcPts val="0"/>
              </a:spcBef>
              <a:spcAft>
                <a:spcPts val="0"/>
              </a:spcAft>
              <a:buClr>
                <a:schemeClr val="dk1"/>
              </a:buClr>
              <a:buSzPts val="1800"/>
            </a:pPr>
            <a:r>
              <a:rPr lang="en" sz="1800" b="1" dirty="0">
                <a:solidFill>
                  <a:schemeClr val="dk1"/>
                </a:solidFill>
                <a:highlight>
                  <a:schemeClr val="lt1"/>
                </a:highlight>
                <a:latin typeface="Times New Roman"/>
                <a:ea typeface="Times New Roman"/>
                <a:cs typeface="Times New Roman"/>
                <a:sym typeface="Times New Roman"/>
              </a:rPr>
              <a:t>Interferometric Wide Swath Mode:</a:t>
            </a:r>
          </a:p>
          <a:p>
            <a:pPr marL="114300" lvl="0" algn="just" rtl="0">
              <a:lnSpc>
                <a:spcPct val="115000"/>
              </a:lnSpc>
              <a:spcBef>
                <a:spcPts val="0"/>
              </a:spcBef>
              <a:spcAft>
                <a:spcPts val="0"/>
              </a:spcAft>
              <a:buClr>
                <a:schemeClr val="dk1"/>
              </a:buClr>
              <a:buSzPts val="1800"/>
            </a:pPr>
            <a:endParaRPr lang="en" sz="1800" b="1" dirty="0">
              <a:solidFill>
                <a:schemeClr val="dk1"/>
              </a:solidFill>
              <a:highlight>
                <a:schemeClr val="lt1"/>
              </a:highlight>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1800" dirty="0">
                <a:solidFill>
                  <a:schemeClr val="dk1"/>
                </a:solidFill>
                <a:highlight>
                  <a:schemeClr val="lt1"/>
                </a:highlight>
                <a:latin typeface="Times New Roman"/>
                <a:ea typeface="Times New Roman"/>
                <a:cs typeface="Times New Roman"/>
                <a:sym typeface="Times New Roman"/>
              </a:rPr>
              <a:t>Main acquisition mode of SAR sensors over land</a:t>
            </a:r>
            <a:endParaRPr sz="1800" dirty="0">
              <a:solidFill>
                <a:schemeClr val="dk1"/>
              </a:solidFill>
              <a:highlight>
                <a:schemeClr val="lt1"/>
              </a:highlight>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1800" dirty="0">
                <a:solidFill>
                  <a:schemeClr val="dk1"/>
                </a:solidFill>
                <a:highlight>
                  <a:schemeClr val="lt1"/>
                </a:highlight>
                <a:latin typeface="Times New Roman"/>
                <a:ea typeface="Times New Roman"/>
                <a:cs typeface="Times New Roman"/>
                <a:sym typeface="Times New Roman"/>
              </a:rPr>
              <a:t>Acquires data with a 250 KM  swath at 5m*20m resolution</a:t>
            </a:r>
            <a:endParaRPr sz="1800" dirty="0">
              <a:solidFill>
                <a:schemeClr val="dk1"/>
              </a:solidFill>
              <a:highlight>
                <a:schemeClr val="lt1"/>
              </a:highlight>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1800" dirty="0">
                <a:solidFill>
                  <a:schemeClr val="dk1"/>
                </a:solidFill>
                <a:highlight>
                  <a:schemeClr val="lt1"/>
                </a:highlight>
                <a:latin typeface="Times New Roman"/>
                <a:ea typeface="Times New Roman"/>
                <a:cs typeface="Times New Roman"/>
                <a:sym typeface="Times New Roman"/>
              </a:rPr>
              <a:t>Captures 3 sub swaths using TOPSAR technique</a:t>
            </a:r>
            <a:endParaRPr sz="1800" dirty="0">
              <a:solidFill>
                <a:schemeClr val="dk1"/>
              </a:solidFill>
              <a:highlight>
                <a:schemeClr val="lt1"/>
              </a:highlight>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1800" dirty="0">
                <a:solidFill>
                  <a:schemeClr val="dk1"/>
                </a:solidFill>
                <a:highlight>
                  <a:schemeClr val="lt1"/>
                </a:highlight>
                <a:latin typeface="Times New Roman"/>
                <a:ea typeface="Times New Roman"/>
                <a:cs typeface="Times New Roman"/>
                <a:sym typeface="Times New Roman"/>
              </a:rPr>
              <a:t>TOPSAR ~ SCANSAR with extra capabilities </a:t>
            </a:r>
            <a:endParaRPr sz="1800" dirty="0">
              <a:solidFill>
                <a:schemeClr val="dk1"/>
              </a:solidFill>
              <a:highlight>
                <a:schemeClr val="lt1"/>
              </a:highlight>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 sz="1800" dirty="0">
                <a:solidFill>
                  <a:schemeClr val="dk1"/>
                </a:solidFill>
                <a:highlight>
                  <a:schemeClr val="lt1"/>
                </a:highlight>
                <a:latin typeface="Times New Roman"/>
                <a:ea typeface="Times New Roman"/>
                <a:cs typeface="Times New Roman"/>
                <a:sym typeface="Times New Roman"/>
              </a:rPr>
              <a:t>Two products are generated in IW mode of acquisition:</a:t>
            </a:r>
            <a:endParaRPr sz="1800" dirty="0">
              <a:solidFill>
                <a:schemeClr val="dk1"/>
              </a:solidFill>
              <a:highlight>
                <a:schemeClr val="lt1"/>
              </a:highlight>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1800" dirty="0">
                <a:solidFill>
                  <a:schemeClr val="dk1"/>
                </a:solidFill>
                <a:highlight>
                  <a:schemeClr val="lt1"/>
                </a:highlight>
                <a:latin typeface="Times New Roman"/>
                <a:ea typeface="Times New Roman"/>
                <a:cs typeface="Times New Roman"/>
                <a:sym typeface="Times New Roman"/>
              </a:rPr>
              <a:t>Single Look Complex (SLC)</a:t>
            </a:r>
            <a:endParaRPr sz="1800" dirty="0">
              <a:solidFill>
                <a:schemeClr val="dk1"/>
              </a:solidFill>
              <a:highlight>
                <a:schemeClr val="lt1"/>
              </a:highlight>
              <a:latin typeface="Times New Roman"/>
              <a:ea typeface="Times New Roman"/>
              <a:cs typeface="Times New Roman"/>
              <a:sym typeface="Times New Roman"/>
            </a:endParaRPr>
          </a:p>
          <a:p>
            <a:pPr marL="914400" lvl="1" indent="-342900" algn="just" rtl="0">
              <a:lnSpc>
                <a:spcPct val="115000"/>
              </a:lnSpc>
              <a:spcBef>
                <a:spcPts val="0"/>
              </a:spcBef>
              <a:spcAft>
                <a:spcPts val="0"/>
              </a:spcAft>
              <a:buClr>
                <a:schemeClr val="dk1"/>
              </a:buClr>
              <a:buSzPts val="1800"/>
              <a:buFont typeface="Times New Roman"/>
              <a:buChar char="○"/>
            </a:pPr>
            <a:r>
              <a:rPr lang="en" sz="1800" dirty="0">
                <a:solidFill>
                  <a:schemeClr val="dk1"/>
                </a:solidFill>
                <a:highlight>
                  <a:schemeClr val="lt1"/>
                </a:highlight>
                <a:latin typeface="Times New Roman"/>
                <a:ea typeface="Times New Roman"/>
                <a:cs typeface="Times New Roman"/>
                <a:sym typeface="Times New Roman"/>
              </a:rPr>
              <a:t>Ground Range Detected (GRD)</a:t>
            </a:r>
            <a:endParaRPr sz="1800" dirty="0">
              <a:solidFill>
                <a:schemeClr val="dk1"/>
              </a:solidFill>
              <a:highlight>
                <a:schemeClr val="lt1"/>
              </a:highlight>
              <a:latin typeface="Times New Roman"/>
              <a:ea typeface="Times New Roman"/>
              <a:cs typeface="Times New Roman"/>
              <a:sym typeface="Times New Roman"/>
            </a:endParaRPr>
          </a:p>
        </p:txBody>
      </p:sp>
      <p:pic>
        <p:nvPicPr>
          <p:cNvPr id="150" name="Google Shape;150;p22"/>
          <p:cNvPicPr preferRelativeResize="0"/>
          <p:nvPr/>
        </p:nvPicPr>
        <p:blipFill>
          <a:blip r:embed="rId3">
            <a:alphaModFix/>
          </a:blip>
          <a:stretch>
            <a:fillRect/>
          </a:stretch>
        </p:blipFill>
        <p:spPr>
          <a:xfrm>
            <a:off x="4439558" y="1664768"/>
            <a:ext cx="4307250" cy="3560900"/>
          </a:xfrm>
          <a:prstGeom prst="rect">
            <a:avLst/>
          </a:prstGeom>
          <a:noFill/>
          <a:ln>
            <a:noFill/>
          </a:ln>
        </p:spPr>
      </p:pic>
      <p:sp>
        <p:nvSpPr>
          <p:cNvPr id="154" name="Google Shape;154;p2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9" name="Google Shape;85;p16">
            <a:extLst>
              <a:ext uri="{FF2B5EF4-FFF2-40B4-BE49-F238E27FC236}">
                <a16:creationId xmlns:a16="http://schemas.microsoft.com/office/drawing/2014/main" id="{EB9A0102-D8D2-504B-B939-3DEE3298D0C0}"/>
              </a:ext>
            </a:extLst>
          </p:cNvPr>
          <p:cNvSpPr txBox="1"/>
          <p:nvPr/>
        </p:nvSpPr>
        <p:spPr>
          <a:xfrm>
            <a:off x="311700" y="6250787"/>
            <a:ext cx="8181900" cy="326213"/>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r>
              <a:rPr lang="en-IN" sz="800" dirty="0">
                <a:solidFill>
                  <a:schemeClr val="dk1"/>
                </a:solidFill>
                <a:latin typeface="Times New Roman"/>
                <a:ea typeface="Times New Roman"/>
                <a:cs typeface="Times New Roman"/>
                <a:sym typeface="Times New Roman"/>
              </a:rPr>
              <a:t>https://</a:t>
            </a:r>
            <a:r>
              <a:rPr lang="en-IN" sz="800" dirty="0" err="1">
                <a:solidFill>
                  <a:schemeClr val="dk1"/>
                </a:solidFill>
                <a:latin typeface="Times New Roman"/>
                <a:ea typeface="Times New Roman"/>
                <a:cs typeface="Times New Roman"/>
                <a:sym typeface="Times New Roman"/>
              </a:rPr>
              <a:t>sentinel.esa.int</a:t>
            </a:r>
            <a:r>
              <a:rPr lang="en-IN" sz="800" dirty="0">
                <a:solidFill>
                  <a:schemeClr val="dk1"/>
                </a:solidFill>
                <a:latin typeface="Times New Roman"/>
                <a:ea typeface="Times New Roman"/>
                <a:cs typeface="Times New Roman"/>
                <a:sym typeface="Times New Roman"/>
              </a:rPr>
              <a:t>/web/sentinel/user-guides/sentinel-1-sar/acquisition-modes/interferometric-wide-swath</a:t>
            </a:r>
            <a:endParaRPr sz="800" dirty="0">
              <a:solidFill>
                <a:schemeClr val="dk1"/>
              </a:solidFill>
              <a:latin typeface="Times New Roman"/>
              <a:ea typeface="Times New Roman"/>
              <a:cs typeface="Times New Roman"/>
              <a:sym typeface="Times New Roman"/>
            </a:endParaRPr>
          </a:p>
        </p:txBody>
      </p:sp>
      <p:sp>
        <p:nvSpPr>
          <p:cNvPr id="11" name="TextBox 10">
            <a:extLst>
              <a:ext uri="{FF2B5EF4-FFF2-40B4-BE49-F238E27FC236}">
                <a16:creationId xmlns:a16="http://schemas.microsoft.com/office/drawing/2014/main" id="{8291950D-1222-904E-A912-0A7A4F48855C}"/>
              </a:ext>
            </a:extLst>
          </p:cNvPr>
          <p:cNvSpPr txBox="1"/>
          <p:nvPr/>
        </p:nvSpPr>
        <p:spPr>
          <a:xfrm>
            <a:off x="5325849" y="5224780"/>
            <a:ext cx="2534668"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Fig.6: </a:t>
            </a:r>
            <a:r>
              <a:rPr lang="en-IN" sz="1200" i="1" dirty="0">
                <a:latin typeface="Times New Roman" panose="02020603050405020304" pitchFamily="18" charset="0"/>
                <a:cs typeface="Times New Roman" panose="02020603050405020304" pitchFamily="18" charset="0"/>
              </a:rPr>
              <a:t>TOPSAR sub swath acquisition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6. SAR Data: Interferometric Wide Swath Mode</a:t>
            </a:r>
            <a:endParaRPr sz="2400" b="1">
              <a:latin typeface="Times New Roman"/>
              <a:ea typeface="Times New Roman"/>
              <a:cs typeface="Times New Roman"/>
              <a:sym typeface="Times New Roman"/>
            </a:endParaRPr>
          </a:p>
        </p:txBody>
      </p:sp>
      <p:pic>
        <p:nvPicPr>
          <p:cNvPr id="160" name="Google Shape;160;p23"/>
          <p:cNvPicPr preferRelativeResize="0"/>
          <p:nvPr/>
        </p:nvPicPr>
        <p:blipFill>
          <a:blip r:embed="rId3">
            <a:alphaModFix/>
          </a:blip>
          <a:stretch>
            <a:fillRect/>
          </a:stretch>
        </p:blipFill>
        <p:spPr>
          <a:xfrm>
            <a:off x="454800" y="1866025"/>
            <a:ext cx="8234399" cy="4274250"/>
          </a:xfrm>
          <a:prstGeom prst="rect">
            <a:avLst/>
          </a:prstGeom>
          <a:noFill/>
          <a:ln>
            <a:noFill/>
          </a:ln>
        </p:spPr>
      </p:pic>
      <p:sp>
        <p:nvSpPr>
          <p:cNvPr id="161" name="Google Shape;161;p23"/>
          <p:cNvSpPr txBox="1"/>
          <p:nvPr/>
        </p:nvSpPr>
        <p:spPr>
          <a:xfrm>
            <a:off x="501450" y="1410925"/>
            <a:ext cx="733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SLC Product: </a:t>
            </a:r>
            <a:endParaRPr sz="1800">
              <a:latin typeface="Times New Roman"/>
              <a:ea typeface="Times New Roman"/>
              <a:cs typeface="Times New Roman"/>
              <a:sym typeface="Times New Roman"/>
            </a:endParaRPr>
          </a:p>
        </p:txBody>
      </p:sp>
      <p:sp>
        <p:nvSpPr>
          <p:cNvPr id="163" name="Google Shape;163;p2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7" name="Google Shape;85;p16">
            <a:extLst>
              <a:ext uri="{FF2B5EF4-FFF2-40B4-BE49-F238E27FC236}">
                <a16:creationId xmlns:a16="http://schemas.microsoft.com/office/drawing/2014/main" id="{41DF6E92-92C9-E44E-8150-193FB4449E4C}"/>
              </a:ext>
            </a:extLst>
          </p:cNvPr>
          <p:cNvSpPr txBox="1"/>
          <p:nvPr/>
        </p:nvSpPr>
        <p:spPr>
          <a:xfrm>
            <a:off x="311700" y="6250787"/>
            <a:ext cx="8181900" cy="326213"/>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r>
              <a:rPr lang="en-IN" sz="800" dirty="0">
                <a:solidFill>
                  <a:schemeClr val="dk1"/>
                </a:solidFill>
                <a:latin typeface="Times New Roman"/>
                <a:ea typeface="Times New Roman"/>
                <a:cs typeface="Times New Roman"/>
                <a:sym typeface="Times New Roman"/>
              </a:rPr>
              <a:t>https://</a:t>
            </a:r>
            <a:r>
              <a:rPr lang="en-IN" sz="800" dirty="0" err="1">
                <a:solidFill>
                  <a:schemeClr val="dk1"/>
                </a:solidFill>
                <a:latin typeface="Times New Roman"/>
                <a:ea typeface="Times New Roman"/>
                <a:cs typeface="Times New Roman"/>
                <a:sym typeface="Times New Roman"/>
              </a:rPr>
              <a:t>sentinel.esa.int</a:t>
            </a:r>
            <a:r>
              <a:rPr lang="en-IN" sz="800" dirty="0">
                <a:solidFill>
                  <a:schemeClr val="dk1"/>
                </a:solidFill>
                <a:latin typeface="Times New Roman"/>
                <a:ea typeface="Times New Roman"/>
                <a:cs typeface="Times New Roman"/>
                <a:sym typeface="Times New Roman"/>
              </a:rPr>
              <a:t>/web/sentinel/user-guides/sentinel-1-sar/acquisition-modes/interferometric-wide-swath</a:t>
            </a:r>
            <a:endParaRPr sz="800" dirty="0">
              <a:solidFill>
                <a:schemeClr val="dk1"/>
              </a:solidFill>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3FA4EBF5-5D79-4F4B-8528-4C0C42DEBB7F}"/>
              </a:ext>
            </a:extLst>
          </p:cNvPr>
          <p:cNvSpPr txBox="1"/>
          <p:nvPr/>
        </p:nvSpPr>
        <p:spPr>
          <a:xfrm>
            <a:off x="3367983" y="6140275"/>
            <a:ext cx="2408032"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Fig.7:Single Look Complex dataset </a:t>
            </a:r>
            <a:endParaRPr lang="en-IN" sz="12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6. SAR Data: Interferometric Wide Swath Mode</a:t>
            </a:r>
            <a:endParaRPr sz="2400" b="1">
              <a:latin typeface="Times New Roman"/>
              <a:ea typeface="Times New Roman"/>
              <a:cs typeface="Times New Roman"/>
              <a:sym typeface="Times New Roman"/>
            </a:endParaRPr>
          </a:p>
        </p:txBody>
      </p:sp>
      <p:pic>
        <p:nvPicPr>
          <p:cNvPr id="169" name="Google Shape;169;p24"/>
          <p:cNvPicPr preferRelativeResize="0"/>
          <p:nvPr/>
        </p:nvPicPr>
        <p:blipFill>
          <a:blip r:embed="rId3">
            <a:alphaModFix/>
          </a:blip>
          <a:stretch>
            <a:fillRect/>
          </a:stretch>
        </p:blipFill>
        <p:spPr>
          <a:xfrm>
            <a:off x="452625" y="1902292"/>
            <a:ext cx="8238744" cy="4270248"/>
          </a:xfrm>
          <a:prstGeom prst="rect">
            <a:avLst/>
          </a:prstGeom>
          <a:noFill/>
          <a:ln>
            <a:noFill/>
          </a:ln>
        </p:spPr>
      </p:pic>
      <p:sp>
        <p:nvSpPr>
          <p:cNvPr id="170" name="Google Shape;170;p24"/>
          <p:cNvSpPr txBox="1"/>
          <p:nvPr/>
        </p:nvSpPr>
        <p:spPr>
          <a:xfrm>
            <a:off x="501450" y="1487125"/>
            <a:ext cx="733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GRD Product:</a:t>
            </a:r>
            <a:endParaRPr sz="1800">
              <a:latin typeface="Times New Roman"/>
              <a:ea typeface="Times New Roman"/>
              <a:cs typeface="Times New Roman"/>
              <a:sym typeface="Times New Roman"/>
            </a:endParaRPr>
          </a:p>
        </p:txBody>
      </p:sp>
      <p:sp>
        <p:nvSpPr>
          <p:cNvPr id="172" name="Google Shape;172;p2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7" name="Google Shape;85;p16">
            <a:extLst>
              <a:ext uri="{FF2B5EF4-FFF2-40B4-BE49-F238E27FC236}">
                <a16:creationId xmlns:a16="http://schemas.microsoft.com/office/drawing/2014/main" id="{4A3B48B3-28BB-BE45-9A50-5230AFB2DD04}"/>
              </a:ext>
            </a:extLst>
          </p:cNvPr>
          <p:cNvSpPr txBox="1"/>
          <p:nvPr/>
        </p:nvSpPr>
        <p:spPr>
          <a:xfrm>
            <a:off x="311700" y="6250787"/>
            <a:ext cx="8181900" cy="326213"/>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r>
              <a:rPr lang="en-IN" sz="800" dirty="0">
                <a:solidFill>
                  <a:schemeClr val="dk1"/>
                </a:solidFill>
                <a:latin typeface="Times New Roman"/>
                <a:ea typeface="Times New Roman"/>
                <a:cs typeface="Times New Roman"/>
                <a:sym typeface="Times New Roman"/>
              </a:rPr>
              <a:t>https://</a:t>
            </a:r>
            <a:r>
              <a:rPr lang="en-IN" sz="800" dirty="0" err="1">
                <a:solidFill>
                  <a:schemeClr val="dk1"/>
                </a:solidFill>
                <a:latin typeface="Times New Roman"/>
                <a:ea typeface="Times New Roman"/>
                <a:cs typeface="Times New Roman"/>
                <a:sym typeface="Times New Roman"/>
              </a:rPr>
              <a:t>sentinel.esa.int</a:t>
            </a:r>
            <a:r>
              <a:rPr lang="en-IN" sz="800" dirty="0">
                <a:solidFill>
                  <a:schemeClr val="dk1"/>
                </a:solidFill>
                <a:latin typeface="Times New Roman"/>
                <a:ea typeface="Times New Roman"/>
                <a:cs typeface="Times New Roman"/>
                <a:sym typeface="Times New Roman"/>
              </a:rPr>
              <a:t>/web/sentinel/user-guides/sentinel-1-sar/acquisition-modes/interferometric-wide-swath</a:t>
            </a:r>
            <a:endParaRPr sz="800" dirty="0">
              <a:solidFill>
                <a:schemeClr val="dk1"/>
              </a:solidFill>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54193E77-BE30-FA49-A2CF-CCCF7897DEBB}"/>
              </a:ext>
            </a:extLst>
          </p:cNvPr>
          <p:cNvSpPr txBox="1"/>
          <p:nvPr/>
        </p:nvSpPr>
        <p:spPr>
          <a:xfrm>
            <a:off x="3258977" y="6172540"/>
            <a:ext cx="2626040"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Fig.8: Ground Range Detected dataset </a:t>
            </a:r>
            <a:endParaRPr lang="en-IN" sz="12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6. SAR Datasets</a:t>
            </a:r>
            <a:endParaRPr sz="2400" b="1">
              <a:latin typeface="Times New Roman"/>
              <a:ea typeface="Times New Roman"/>
              <a:cs typeface="Times New Roman"/>
              <a:sym typeface="Times New Roman"/>
            </a:endParaRPr>
          </a:p>
        </p:txBody>
      </p:sp>
      <p:sp>
        <p:nvSpPr>
          <p:cNvPr id="178" name="Google Shape;178;p25"/>
          <p:cNvSpPr txBox="1">
            <a:spLocks noGrp="1"/>
          </p:cNvSpPr>
          <p:nvPr>
            <p:ph type="body" idx="1"/>
          </p:nvPr>
        </p:nvSpPr>
        <p:spPr>
          <a:xfrm>
            <a:off x="311700" y="1536625"/>
            <a:ext cx="4050000" cy="4555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500" b="1" dirty="0">
                <a:solidFill>
                  <a:schemeClr val="dk1"/>
                </a:solidFill>
                <a:highlight>
                  <a:srgbClr val="FFFFFF"/>
                </a:highlight>
                <a:latin typeface="Times New Roman"/>
                <a:ea typeface="Times New Roman"/>
                <a:cs typeface="Times New Roman"/>
                <a:sym typeface="Times New Roman"/>
              </a:rPr>
              <a:t>Study area and Point targets:</a:t>
            </a:r>
            <a:endParaRPr sz="1500" b="1"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500" dirty="0">
              <a:solidFill>
                <a:schemeClr val="dk1"/>
              </a:solidFill>
              <a:highlight>
                <a:srgbClr val="FFFFFF"/>
              </a:highlight>
              <a:latin typeface="Times New Roman"/>
              <a:ea typeface="Times New Roman"/>
              <a:cs typeface="Times New Roman"/>
              <a:sym typeface="Times New Roman"/>
            </a:endParaRPr>
          </a:p>
        </p:txBody>
      </p:sp>
      <p:pic>
        <p:nvPicPr>
          <p:cNvPr id="179" name="Google Shape;179;p25"/>
          <p:cNvPicPr preferRelativeResize="0"/>
          <p:nvPr/>
        </p:nvPicPr>
        <p:blipFill>
          <a:blip r:embed="rId3">
            <a:alphaModFix/>
          </a:blip>
          <a:stretch>
            <a:fillRect/>
          </a:stretch>
        </p:blipFill>
        <p:spPr>
          <a:xfrm>
            <a:off x="447950" y="1957125"/>
            <a:ext cx="3716776" cy="3555900"/>
          </a:xfrm>
          <a:prstGeom prst="rect">
            <a:avLst/>
          </a:prstGeom>
          <a:noFill/>
          <a:ln>
            <a:noFill/>
          </a:ln>
        </p:spPr>
      </p:pic>
      <p:sp>
        <p:nvSpPr>
          <p:cNvPr id="181" name="Google Shape;181;p25"/>
          <p:cNvSpPr txBox="1">
            <a:spLocks noGrp="1"/>
          </p:cNvSpPr>
          <p:nvPr>
            <p:ph type="body" idx="1"/>
          </p:nvPr>
        </p:nvSpPr>
        <p:spPr>
          <a:xfrm>
            <a:off x="4668225" y="1536625"/>
            <a:ext cx="3608700" cy="4555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500" b="1" dirty="0">
                <a:solidFill>
                  <a:schemeClr val="dk1"/>
                </a:solidFill>
                <a:highlight>
                  <a:srgbClr val="FFFFFF"/>
                </a:highlight>
                <a:latin typeface="Times New Roman"/>
                <a:ea typeface="Times New Roman"/>
                <a:cs typeface="Times New Roman"/>
                <a:sym typeface="Times New Roman"/>
              </a:rPr>
              <a:t>Datasets used:</a:t>
            </a:r>
            <a:endParaRPr sz="1500" b="1"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500" b="1" dirty="0">
                <a:solidFill>
                  <a:schemeClr val="dk1"/>
                </a:solidFill>
                <a:highlight>
                  <a:srgbClr val="FFFFFF"/>
                </a:highlight>
                <a:latin typeface="Times New Roman"/>
                <a:ea typeface="Times New Roman"/>
                <a:cs typeface="Times New Roman"/>
                <a:sym typeface="Times New Roman"/>
              </a:rPr>
              <a:t>Sentinel 1A IW Mode L1 products:</a:t>
            </a:r>
            <a:endParaRPr lang="en" sz="1500" dirty="0">
              <a:solidFill>
                <a:schemeClr val="dk1"/>
              </a:solidFill>
              <a:highlight>
                <a:srgbClr val="FFFFFF"/>
              </a:highlight>
              <a:latin typeface="Times New Roman"/>
              <a:ea typeface="Times New Roman"/>
              <a:cs typeface="Times New Roman"/>
              <a:sym typeface="Times New Roman"/>
            </a:endParaRPr>
          </a:p>
          <a:p>
            <a:pPr indent="-323850">
              <a:buClr>
                <a:schemeClr val="dk1"/>
              </a:buClr>
              <a:buSzPts val="1500"/>
              <a:buFont typeface="Times New Roman"/>
              <a:buAutoNum type="arabicPeriod"/>
            </a:pPr>
            <a:r>
              <a:rPr lang="en" sz="1500" dirty="0">
                <a:solidFill>
                  <a:schemeClr val="dk1"/>
                </a:solidFill>
                <a:highlight>
                  <a:srgbClr val="FFFFFF"/>
                </a:highlight>
                <a:latin typeface="Times New Roman"/>
                <a:ea typeface="Times New Roman"/>
                <a:cs typeface="Times New Roman"/>
                <a:sym typeface="Times New Roman"/>
              </a:rPr>
              <a:t>S1A_IW_GRDH_1SDV_20210813*</a:t>
            </a:r>
          </a:p>
          <a:p>
            <a:pPr indent="-323850">
              <a:buClr>
                <a:schemeClr val="dk1"/>
              </a:buClr>
              <a:buSzPts val="1500"/>
              <a:buFont typeface="Times New Roman"/>
              <a:buAutoNum type="arabicPeriod"/>
            </a:pPr>
            <a:r>
              <a:rPr lang="en" sz="1500" dirty="0">
                <a:solidFill>
                  <a:schemeClr val="dk1"/>
                </a:solidFill>
                <a:highlight>
                  <a:srgbClr val="FFFFFF"/>
                </a:highlight>
                <a:latin typeface="Times New Roman"/>
                <a:ea typeface="Times New Roman"/>
                <a:cs typeface="Times New Roman"/>
                <a:sym typeface="Times New Roman"/>
              </a:rPr>
              <a:t>S1A_IW_GRDH_1SDV_20210906*</a:t>
            </a:r>
          </a:p>
          <a:p>
            <a:pPr indent="-323850">
              <a:buClr>
                <a:schemeClr val="dk1"/>
              </a:buClr>
              <a:buSzPts val="1500"/>
              <a:buFont typeface="Times New Roman"/>
              <a:buAutoNum type="arabicPeriod"/>
            </a:pPr>
            <a:r>
              <a:rPr lang="en" sz="1500" dirty="0">
                <a:solidFill>
                  <a:schemeClr val="dk1"/>
                </a:solidFill>
                <a:highlight>
                  <a:srgbClr val="FFFFFF"/>
                </a:highlight>
                <a:latin typeface="Times New Roman"/>
                <a:ea typeface="Times New Roman"/>
                <a:cs typeface="Times New Roman"/>
                <a:sym typeface="Times New Roman"/>
              </a:rPr>
              <a:t>S1A_IW_GRDH_1SDV_20210918*</a:t>
            </a:r>
          </a:p>
          <a:p>
            <a:pPr marL="457200" lvl="0" indent="-323850" algn="l" rtl="0">
              <a:spcBef>
                <a:spcPts val="0"/>
              </a:spcBef>
              <a:spcAft>
                <a:spcPts val="0"/>
              </a:spcAft>
              <a:buClr>
                <a:schemeClr val="dk1"/>
              </a:buClr>
              <a:buSzPts val="1500"/>
              <a:buFont typeface="Times New Roman"/>
              <a:buAutoNum type="arabicPeriod"/>
            </a:pPr>
            <a:r>
              <a:rPr lang="en" sz="1500" dirty="0">
                <a:solidFill>
                  <a:schemeClr val="dk1"/>
                </a:solidFill>
                <a:highlight>
                  <a:schemeClr val="lt1"/>
                </a:highlight>
                <a:latin typeface="Times New Roman"/>
                <a:ea typeface="Times New Roman"/>
                <a:cs typeface="Times New Roman"/>
                <a:sym typeface="Times New Roman"/>
              </a:rPr>
              <a:t>S1A_IW_GRDH_1SDV_20210930*</a:t>
            </a:r>
            <a:endParaRPr sz="1500" dirty="0">
              <a:solidFill>
                <a:schemeClr val="dk1"/>
              </a:solidFill>
              <a:highlight>
                <a:schemeClr val="lt1"/>
              </a:highlight>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AutoNum type="arabicPeriod"/>
            </a:pPr>
            <a:r>
              <a:rPr lang="en" sz="1500" dirty="0">
                <a:solidFill>
                  <a:schemeClr val="dk1"/>
                </a:solidFill>
                <a:highlight>
                  <a:schemeClr val="lt1"/>
                </a:highlight>
                <a:latin typeface="Times New Roman"/>
                <a:ea typeface="Times New Roman"/>
                <a:cs typeface="Times New Roman"/>
                <a:sym typeface="Times New Roman"/>
              </a:rPr>
              <a:t>S1A_IW_GRDH_1SDV_20211012*</a:t>
            </a:r>
            <a:endParaRPr sz="1500" dirty="0">
              <a:solidFill>
                <a:schemeClr val="dk1"/>
              </a:solidFill>
              <a:highlight>
                <a:schemeClr val="lt1"/>
              </a:highlight>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AutoNum type="arabicPeriod"/>
            </a:pPr>
            <a:r>
              <a:rPr lang="en" sz="1500" dirty="0">
                <a:solidFill>
                  <a:schemeClr val="dk1"/>
                </a:solidFill>
                <a:highlight>
                  <a:schemeClr val="lt1"/>
                </a:highlight>
                <a:latin typeface="Times New Roman"/>
                <a:ea typeface="Times New Roman"/>
                <a:cs typeface="Times New Roman"/>
                <a:sym typeface="Times New Roman"/>
              </a:rPr>
              <a:t>S1A_IW_GRDH_1SDV_20211024*</a:t>
            </a:r>
            <a:endParaRPr sz="1500" dirty="0">
              <a:solidFill>
                <a:schemeClr val="dk1"/>
              </a:solidFill>
              <a:highlight>
                <a:schemeClr val="lt1"/>
              </a:highlight>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AutoNum type="arabicPeriod"/>
            </a:pPr>
            <a:r>
              <a:rPr lang="en" sz="1500" dirty="0">
                <a:solidFill>
                  <a:schemeClr val="dk1"/>
                </a:solidFill>
                <a:highlight>
                  <a:schemeClr val="lt1"/>
                </a:highlight>
                <a:latin typeface="Times New Roman"/>
                <a:ea typeface="Times New Roman"/>
                <a:cs typeface="Times New Roman"/>
                <a:sym typeface="Times New Roman"/>
              </a:rPr>
              <a:t>S1A_IW_GRDH_1SDV_20211129*</a:t>
            </a:r>
            <a:endParaRPr lang="en-IN" sz="15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IN" sz="1500" b="1" dirty="0">
                <a:solidFill>
                  <a:schemeClr val="dk1"/>
                </a:solidFill>
                <a:highlight>
                  <a:srgbClr val="FFFFFF"/>
                </a:highlight>
                <a:latin typeface="Times New Roman"/>
                <a:ea typeface="Times New Roman"/>
                <a:cs typeface="Times New Roman"/>
                <a:sym typeface="Times New Roman"/>
              </a:rPr>
              <a:t>Pre-processing:</a:t>
            </a:r>
          </a:p>
          <a:p>
            <a:pPr marL="0" lvl="0" indent="0" algn="l" rtl="0">
              <a:lnSpc>
                <a:spcPct val="115000"/>
              </a:lnSpc>
              <a:spcBef>
                <a:spcPts val="1200"/>
              </a:spcBef>
              <a:spcAft>
                <a:spcPts val="0"/>
              </a:spcAft>
              <a:buNone/>
            </a:pPr>
            <a:r>
              <a:rPr lang="en" sz="1500" dirty="0">
                <a:solidFill>
                  <a:schemeClr val="dk1"/>
                </a:solidFill>
                <a:highlight>
                  <a:srgbClr val="FFFFFF"/>
                </a:highlight>
                <a:latin typeface="Times New Roman"/>
                <a:ea typeface="Times New Roman"/>
                <a:cs typeface="Times New Roman"/>
                <a:sym typeface="Times New Roman"/>
              </a:rPr>
              <a:t>ESA SNAP </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500" b="1" dirty="0">
                <a:solidFill>
                  <a:schemeClr val="dk1"/>
                </a:solidFill>
                <a:highlight>
                  <a:srgbClr val="FFFFFF"/>
                </a:highlight>
                <a:latin typeface="Times New Roman"/>
                <a:ea typeface="Times New Roman"/>
                <a:cs typeface="Times New Roman"/>
                <a:sym typeface="Times New Roman"/>
              </a:rPr>
              <a:t>RCS Calculation and plots:</a:t>
            </a:r>
            <a:endParaRPr sz="1500" b="1"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500" dirty="0">
                <a:solidFill>
                  <a:schemeClr val="dk1"/>
                </a:solidFill>
                <a:highlight>
                  <a:srgbClr val="FFFFFF"/>
                </a:highlight>
                <a:latin typeface="Times New Roman"/>
                <a:ea typeface="Times New Roman"/>
                <a:cs typeface="Times New Roman"/>
                <a:sym typeface="Times New Roman"/>
              </a:rPr>
              <a:t>Python</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1500" dirty="0">
              <a:solidFill>
                <a:schemeClr val="dk1"/>
              </a:solidFill>
              <a:highlight>
                <a:srgbClr val="FFFFFF"/>
              </a:highlight>
              <a:latin typeface="Times New Roman"/>
              <a:ea typeface="Times New Roman"/>
              <a:cs typeface="Times New Roman"/>
              <a:sym typeface="Times New Roman"/>
            </a:endParaRPr>
          </a:p>
        </p:txBody>
      </p:sp>
      <p:sp>
        <p:nvSpPr>
          <p:cNvPr id="182" name="Google Shape;182;p2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9" name="TextBox 8">
            <a:extLst>
              <a:ext uri="{FF2B5EF4-FFF2-40B4-BE49-F238E27FC236}">
                <a16:creationId xmlns:a16="http://schemas.microsoft.com/office/drawing/2014/main" id="{87B00CB5-1056-D04B-B718-910B24074200}"/>
              </a:ext>
            </a:extLst>
          </p:cNvPr>
          <p:cNvSpPr txBox="1"/>
          <p:nvPr/>
        </p:nvSpPr>
        <p:spPr>
          <a:xfrm>
            <a:off x="504402" y="5705055"/>
            <a:ext cx="3603872"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Fig.9: Point target locations at DLR, </a:t>
            </a:r>
            <a:r>
              <a:rPr lang="en-US" sz="1200" i="1" dirty="0" err="1">
                <a:latin typeface="Times New Roman" panose="02020603050405020304" pitchFamily="18" charset="0"/>
                <a:cs typeface="Times New Roman" panose="02020603050405020304" pitchFamily="18" charset="0"/>
              </a:rPr>
              <a:t>Oberpfaffenhofen</a:t>
            </a:r>
            <a:endParaRPr lang="en-IN" sz="12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6. SAR Preprocessing Steps</a:t>
            </a:r>
            <a:endParaRPr sz="2400" b="1">
              <a:latin typeface="Times New Roman"/>
              <a:ea typeface="Times New Roman"/>
              <a:cs typeface="Times New Roman"/>
              <a:sym typeface="Times New Roman"/>
            </a:endParaRPr>
          </a:p>
        </p:txBody>
      </p:sp>
      <p:sp>
        <p:nvSpPr>
          <p:cNvPr id="188" name="Google Shape;188;p2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latin typeface="Times New Roman"/>
                <a:ea typeface="Times New Roman"/>
                <a:cs typeface="Times New Roman"/>
                <a:sym typeface="Times New Roman"/>
              </a:rPr>
              <a:t>Preprocessing steps of Sentinel 1A data to monitor amplitude of point targets:</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chemeClr val="dk1"/>
              </a:solidFill>
              <a:latin typeface="Times New Roman"/>
              <a:ea typeface="Times New Roman"/>
              <a:cs typeface="Times New Roman"/>
              <a:sym typeface="Times New Roman"/>
            </a:endParaRPr>
          </a:p>
        </p:txBody>
      </p:sp>
      <p:sp>
        <p:nvSpPr>
          <p:cNvPr id="189" name="Google Shape;189;p26"/>
          <p:cNvSpPr/>
          <p:nvPr/>
        </p:nvSpPr>
        <p:spPr>
          <a:xfrm>
            <a:off x="2709050" y="2283400"/>
            <a:ext cx="3363300" cy="64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Subset</a:t>
            </a:r>
            <a:endParaRPr/>
          </a:p>
        </p:txBody>
      </p:sp>
      <p:sp>
        <p:nvSpPr>
          <p:cNvPr id="190" name="Google Shape;190;p26"/>
          <p:cNvSpPr/>
          <p:nvPr/>
        </p:nvSpPr>
        <p:spPr>
          <a:xfrm>
            <a:off x="2709050" y="3290426"/>
            <a:ext cx="3363300" cy="64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Apply-Orbit-File	</a:t>
            </a:r>
            <a:endParaRPr/>
          </a:p>
        </p:txBody>
      </p:sp>
      <p:sp>
        <p:nvSpPr>
          <p:cNvPr id="191" name="Google Shape;191;p26"/>
          <p:cNvSpPr/>
          <p:nvPr/>
        </p:nvSpPr>
        <p:spPr>
          <a:xfrm>
            <a:off x="2709050" y="4297450"/>
            <a:ext cx="3363300" cy="64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Radiometric Calibration</a:t>
            </a:r>
            <a:endParaRPr/>
          </a:p>
        </p:txBody>
      </p:sp>
      <p:sp>
        <p:nvSpPr>
          <p:cNvPr id="192" name="Google Shape;192;p26"/>
          <p:cNvSpPr/>
          <p:nvPr/>
        </p:nvSpPr>
        <p:spPr>
          <a:xfrm>
            <a:off x="2709050" y="5312975"/>
            <a:ext cx="3363300" cy="64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Range Doppler Terrain Correction</a:t>
            </a:r>
            <a:endParaRPr/>
          </a:p>
        </p:txBody>
      </p:sp>
      <p:sp>
        <p:nvSpPr>
          <p:cNvPr id="193" name="Google Shape;193;p26"/>
          <p:cNvSpPr/>
          <p:nvPr/>
        </p:nvSpPr>
        <p:spPr>
          <a:xfrm>
            <a:off x="538650" y="2221948"/>
            <a:ext cx="1599900" cy="76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Level :</a:t>
            </a:r>
            <a:endParaRPr sz="13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300">
                <a:latin typeface="Times New Roman"/>
                <a:ea typeface="Times New Roman"/>
                <a:cs typeface="Times New Roman"/>
                <a:sym typeface="Times New Roman"/>
              </a:rPr>
              <a:t>Sentinel1_GRD_IW_* : Band: Amplitude VV</a:t>
            </a:r>
            <a:endParaRPr sz="1300">
              <a:latin typeface="Times New Roman"/>
              <a:ea typeface="Times New Roman"/>
              <a:cs typeface="Times New Roman"/>
              <a:sym typeface="Times New Roman"/>
            </a:endParaRPr>
          </a:p>
        </p:txBody>
      </p:sp>
      <p:sp>
        <p:nvSpPr>
          <p:cNvPr id="194" name="Google Shape;194;p26"/>
          <p:cNvSpPr/>
          <p:nvPr/>
        </p:nvSpPr>
        <p:spPr>
          <a:xfrm>
            <a:off x="6642550" y="5330437"/>
            <a:ext cx="1534500" cy="64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Sigma0_VV:</a:t>
            </a:r>
            <a:endParaRPr>
              <a:solidFill>
                <a:schemeClr val="dk1"/>
              </a:solidFill>
            </a:endParaRPr>
          </a:p>
          <a:p>
            <a:pPr marL="0" lvl="0" indent="0" algn="l" rtl="0">
              <a:spcBef>
                <a:spcPts val="0"/>
              </a:spcBef>
              <a:spcAft>
                <a:spcPts val="0"/>
              </a:spcAft>
              <a:buNone/>
            </a:pPr>
            <a:r>
              <a:rPr lang="en"/>
              <a:t>Sentinel1_GRD_IW_* </a:t>
            </a:r>
            <a:endParaRPr/>
          </a:p>
        </p:txBody>
      </p:sp>
      <p:cxnSp>
        <p:nvCxnSpPr>
          <p:cNvPr id="195" name="Google Shape;195;p26"/>
          <p:cNvCxnSpPr>
            <a:stCxn id="189" idx="2"/>
            <a:endCxn id="190" idx="0"/>
          </p:cNvCxnSpPr>
          <p:nvPr/>
        </p:nvCxnSpPr>
        <p:spPr>
          <a:xfrm>
            <a:off x="4390700" y="2927200"/>
            <a:ext cx="0" cy="3633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26"/>
          <p:cNvCxnSpPr>
            <a:stCxn id="190" idx="2"/>
            <a:endCxn id="191" idx="0"/>
          </p:cNvCxnSpPr>
          <p:nvPr/>
        </p:nvCxnSpPr>
        <p:spPr>
          <a:xfrm>
            <a:off x="4390700" y="3934226"/>
            <a:ext cx="0" cy="363300"/>
          </a:xfrm>
          <a:prstGeom prst="straightConnector1">
            <a:avLst/>
          </a:prstGeom>
          <a:noFill/>
          <a:ln w="9525" cap="flat" cmpd="sng">
            <a:solidFill>
              <a:schemeClr val="dk2"/>
            </a:solidFill>
            <a:prstDash val="solid"/>
            <a:round/>
            <a:headEnd type="none" w="med" len="med"/>
            <a:tailEnd type="triangle" w="med" len="med"/>
          </a:ln>
        </p:spPr>
      </p:cxnSp>
      <p:cxnSp>
        <p:nvCxnSpPr>
          <p:cNvPr id="197" name="Google Shape;197;p26"/>
          <p:cNvCxnSpPr>
            <a:stCxn id="198" idx="3"/>
            <a:endCxn id="194" idx="1"/>
          </p:cNvCxnSpPr>
          <p:nvPr/>
        </p:nvCxnSpPr>
        <p:spPr>
          <a:xfrm>
            <a:off x="6072250" y="5652337"/>
            <a:ext cx="570300" cy="0"/>
          </a:xfrm>
          <a:prstGeom prst="straightConnector1">
            <a:avLst/>
          </a:prstGeom>
          <a:noFill/>
          <a:ln w="9525" cap="flat" cmpd="sng">
            <a:solidFill>
              <a:schemeClr val="dk2"/>
            </a:solidFill>
            <a:prstDash val="solid"/>
            <a:round/>
            <a:headEnd type="none" w="med" len="med"/>
            <a:tailEnd type="triangle" w="med" len="med"/>
          </a:ln>
        </p:spPr>
      </p:cxnSp>
      <p:cxnSp>
        <p:nvCxnSpPr>
          <p:cNvPr id="199" name="Google Shape;199;p26"/>
          <p:cNvCxnSpPr>
            <a:stCxn id="191" idx="2"/>
            <a:endCxn id="192" idx="0"/>
          </p:cNvCxnSpPr>
          <p:nvPr/>
        </p:nvCxnSpPr>
        <p:spPr>
          <a:xfrm>
            <a:off x="4390700" y="4941250"/>
            <a:ext cx="0" cy="371700"/>
          </a:xfrm>
          <a:prstGeom prst="straightConnector1">
            <a:avLst/>
          </a:prstGeom>
          <a:noFill/>
          <a:ln w="9525" cap="flat" cmpd="sng">
            <a:solidFill>
              <a:schemeClr val="dk2"/>
            </a:solidFill>
            <a:prstDash val="solid"/>
            <a:round/>
            <a:headEnd type="none" w="med" len="med"/>
            <a:tailEnd type="triangle" w="med" len="med"/>
          </a:ln>
        </p:spPr>
      </p:cxnSp>
      <p:cxnSp>
        <p:nvCxnSpPr>
          <p:cNvPr id="200" name="Google Shape;200;p26"/>
          <p:cNvCxnSpPr>
            <a:stCxn id="193" idx="3"/>
            <a:endCxn id="189" idx="1"/>
          </p:cNvCxnSpPr>
          <p:nvPr/>
        </p:nvCxnSpPr>
        <p:spPr>
          <a:xfrm>
            <a:off x="2138550" y="2603698"/>
            <a:ext cx="570600" cy="1500"/>
          </a:xfrm>
          <a:prstGeom prst="straightConnector1">
            <a:avLst/>
          </a:prstGeom>
          <a:noFill/>
          <a:ln w="9525" cap="flat" cmpd="sng">
            <a:solidFill>
              <a:schemeClr val="dk2"/>
            </a:solidFill>
            <a:prstDash val="solid"/>
            <a:round/>
            <a:headEnd type="none" w="med" len="med"/>
            <a:tailEnd type="triangle" w="med" len="med"/>
          </a:ln>
        </p:spPr>
      </p:cxnSp>
      <p:sp>
        <p:nvSpPr>
          <p:cNvPr id="202" name="Google Shape;202;p2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7" name="Google Shape;85;p16">
            <a:extLst>
              <a:ext uri="{FF2B5EF4-FFF2-40B4-BE49-F238E27FC236}">
                <a16:creationId xmlns:a16="http://schemas.microsoft.com/office/drawing/2014/main" id="{12F838F3-756F-B44D-87DC-71BD362B37BB}"/>
              </a:ext>
            </a:extLst>
          </p:cNvPr>
          <p:cNvSpPr txBox="1"/>
          <p:nvPr/>
        </p:nvSpPr>
        <p:spPr>
          <a:xfrm>
            <a:off x="311700" y="6250787"/>
            <a:ext cx="8181900" cy="3262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800" dirty="0">
                <a:solidFill>
                  <a:schemeClr val="dk1"/>
                </a:solidFill>
                <a:latin typeface="Times New Roman"/>
                <a:ea typeface="Times New Roman"/>
                <a:cs typeface="Times New Roman"/>
                <a:sym typeface="Times New Roman"/>
              </a:rPr>
              <a:t>M. Eineder, Determining Radar Cross Section with SNAP, 2022</a:t>
            </a:r>
            <a:endParaRPr sz="800" dirty="0">
              <a:solidFill>
                <a:schemeClr val="dk1"/>
              </a:solidFill>
              <a:latin typeface="Times New Roman"/>
              <a:ea typeface="Times New Roman"/>
              <a:cs typeface="Times New Roman"/>
              <a:sym typeface="Times New Roman"/>
            </a:endParaRPr>
          </a:p>
        </p:txBody>
      </p:sp>
      <p:sp>
        <p:nvSpPr>
          <p:cNvPr id="18" name="TextBox 17">
            <a:extLst>
              <a:ext uri="{FF2B5EF4-FFF2-40B4-BE49-F238E27FC236}">
                <a16:creationId xmlns:a16="http://schemas.microsoft.com/office/drawing/2014/main" id="{E8A067D8-337B-4141-8A80-DD4069E6C3AC}"/>
              </a:ext>
            </a:extLst>
          </p:cNvPr>
          <p:cNvSpPr txBox="1"/>
          <p:nvPr/>
        </p:nvSpPr>
        <p:spPr>
          <a:xfrm>
            <a:off x="2435838" y="6105057"/>
            <a:ext cx="4272323"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Fig.10: Preprocessing steps to measure amplitude of point targets </a:t>
            </a:r>
            <a:endParaRPr lang="en-IN" sz="12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lvl="0"/>
            <a:r>
              <a:rPr lang="en" sz="2400" b="1" dirty="0">
                <a:latin typeface="Times New Roman"/>
                <a:ea typeface="Times New Roman"/>
                <a:cs typeface="Times New Roman"/>
                <a:sym typeface="Times New Roman"/>
              </a:rPr>
              <a:t>7. Automation of SAR Preprocessing Steps (Cont.)</a:t>
            </a:r>
            <a:endParaRPr sz="2400" b="1" dirty="0">
              <a:latin typeface="Times New Roman"/>
              <a:ea typeface="Times New Roman"/>
              <a:cs typeface="Times New Roman"/>
              <a:sym typeface="Times New Roman"/>
            </a:endParaRPr>
          </a:p>
        </p:txBody>
      </p:sp>
      <p:sp>
        <p:nvSpPr>
          <p:cNvPr id="208" name="Google Shape;208;p2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Times New Roman"/>
                <a:ea typeface="Times New Roman"/>
                <a:cs typeface="Times New Roman"/>
                <a:sym typeface="Times New Roman"/>
              </a:rPr>
              <a:t>The following are the ways to perform Automation of the above mentioned preprocessing steps:</a:t>
            </a:r>
            <a:endParaRPr dirty="0">
              <a:solidFill>
                <a:schemeClr val="dk1"/>
              </a:solidFill>
              <a:latin typeface="Times New Roman"/>
              <a:ea typeface="Times New Roman"/>
              <a:cs typeface="Times New Roman"/>
              <a:sym typeface="Times New Roman"/>
            </a:endParaRPr>
          </a:p>
          <a:p>
            <a:pPr marL="457200" lvl="0" indent="-342900" algn="l" rtl="0">
              <a:spcBef>
                <a:spcPts val="120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SNAP ESA: Developed on java</a:t>
            </a:r>
            <a:endParaRPr dirty="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Python: </a:t>
            </a:r>
            <a:r>
              <a:rPr lang="en" dirty="0" err="1">
                <a:solidFill>
                  <a:schemeClr val="dk1"/>
                </a:solidFill>
                <a:latin typeface="Times New Roman"/>
                <a:ea typeface="Times New Roman"/>
                <a:cs typeface="Times New Roman"/>
                <a:sym typeface="Times New Roman"/>
              </a:rPr>
              <a:t>SenSARP</a:t>
            </a:r>
            <a:r>
              <a:rPr lang="en" dirty="0">
                <a:solidFill>
                  <a:schemeClr val="dk1"/>
                </a:solidFill>
                <a:latin typeface="Times New Roman"/>
                <a:ea typeface="Times New Roman"/>
                <a:cs typeface="Times New Roman"/>
                <a:sym typeface="Times New Roman"/>
              </a:rPr>
              <a:t>, </a:t>
            </a:r>
            <a:r>
              <a:rPr lang="en" dirty="0" err="1">
                <a:solidFill>
                  <a:schemeClr val="dk1"/>
                </a:solidFill>
                <a:latin typeface="Times New Roman"/>
                <a:ea typeface="Times New Roman"/>
                <a:cs typeface="Times New Roman"/>
                <a:sym typeface="Times New Roman"/>
              </a:rPr>
              <a:t>PyroSAR</a:t>
            </a:r>
            <a:r>
              <a:rPr lang="en" dirty="0">
                <a:solidFill>
                  <a:schemeClr val="dk1"/>
                </a:solidFill>
                <a:latin typeface="Times New Roman"/>
                <a:ea typeface="Times New Roman"/>
                <a:cs typeface="Times New Roman"/>
                <a:sym typeface="Times New Roman"/>
              </a:rPr>
              <a:t>, Snappy etc.,</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dirty="0">
                <a:solidFill>
                  <a:schemeClr val="dk1"/>
                </a:solidFill>
                <a:latin typeface="Times New Roman"/>
                <a:ea typeface="Times New Roman"/>
                <a:cs typeface="Times New Roman"/>
                <a:sym typeface="Times New Roman"/>
              </a:rPr>
              <a:t>We will use SNAP ESA tool to automate the of preprocessing our data.</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dirty="0">
                <a:solidFill>
                  <a:schemeClr val="dk1"/>
                </a:solidFill>
                <a:latin typeface="Times New Roman"/>
                <a:ea typeface="Times New Roman"/>
                <a:cs typeface="Times New Roman"/>
                <a:sym typeface="Times New Roman"/>
              </a:rPr>
              <a:t>But how?</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b="1" dirty="0">
                <a:solidFill>
                  <a:schemeClr val="dk1"/>
                </a:solidFill>
                <a:latin typeface="Times New Roman"/>
                <a:ea typeface="Times New Roman"/>
                <a:cs typeface="Times New Roman"/>
                <a:sym typeface="Times New Roman"/>
              </a:rPr>
              <a:t>GRAPH BUILDER</a:t>
            </a:r>
            <a:endParaRPr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dirty="0">
                <a:solidFill>
                  <a:schemeClr val="dk1"/>
                </a:solidFill>
                <a:latin typeface="Times New Roman"/>
                <a:ea typeface="Times New Roman"/>
                <a:cs typeface="Times New Roman"/>
                <a:sym typeface="Times New Roman"/>
              </a:rPr>
              <a:t>Advantages: Reduces the human effort for the repetitive tasks.</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chemeClr val="dk1"/>
              </a:solidFill>
              <a:latin typeface="Times New Roman"/>
              <a:ea typeface="Times New Roman"/>
              <a:cs typeface="Times New Roman"/>
              <a:sym typeface="Times New Roman"/>
            </a:endParaRPr>
          </a:p>
        </p:txBody>
      </p:sp>
      <p:sp>
        <p:nvSpPr>
          <p:cNvPr id="209" name="Google Shape;209;p27"/>
          <p:cNvSpPr txBox="1"/>
          <p:nvPr/>
        </p:nvSpPr>
        <p:spPr>
          <a:xfrm>
            <a:off x="481050" y="6091833"/>
            <a:ext cx="818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Times New Roman"/>
              <a:ea typeface="Times New Roman"/>
              <a:cs typeface="Times New Roman"/>
              <a:sym typeface="Times New Roman"/>
            </a:endParaRPr>
          </a:p>
        </p:txBody>
      </p:sp>
      <p:sp>
        <p:nvSpPr>
          <p:cNvPr id="210" name="Google Shape;210;p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lvl="0"/>
            <a:r>
              <a:rPr lang="en" sz="2400" b="1" dirty="0">
                <a:latin typeface="Times New Roman"/>
                <a:ea typeface="Times New Roman"/>
                <a:cs typeface="Times New Roman"/>
                <a:sym typeface="Times New Roman"/>
              </a:rPr>
              <a:t>7. Automation of SAR Preprocessing Steps (Cont.)</a:t>
            </a:r>
            <a:endParaRPr sz="2400" b="1" dirty="0">
              <a:latin typeface="Times New Roman"/>
              <a:ea typeface="Times New Roman"/>
              <a:cs typeface="Times New Roman"/>
              <a:sym typeface="Times New Roman"/>
            </a:endParaRPr>
          </a:p>
        </p:txBody>
      </p:sp>
      <p:sp>
        <p:nvSpPr>
          <p:cNvPr id="216" name="Google Shape;216;p2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Times New Roman"/>
                <a:ea typeface="Times New Roman"/>
                <a:cs typeface="Times New Roman"/>
                <a:sym typeface="Times New Roman"/>
              </a:rPr>
              <a:t>GRAPH BUILDER</a:t>
            </a:r>
            <a:endParaRPr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dirty="0">
                <a:solidFill>
                  <a:schemeClr val="dk1"/>
                </a:solidFill>
                <a:latin typeface="Times New Roman"/>
                <a:ea typeface="Times New Roman"/>
                <a:cs typeface="Times New Roman"/>
                <a:sym typeface="Times New Roman"/>
              </a:rPr>
              <a:t>The graph builder used to automate the preprocessing for the above 5 sentinel 1 datasets is shown below:</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chemeClr val="dk1"/>
              </a:solidFill>
              <a:latin typeface="Times New Roman"/>
              <a:ea typeface="Times New Roman"/>
              <a:cs typeface="Times New Roman"/>
              <a:sym typeface="Times New Roman"/>
            </a:endParaRPr>
          </a:p>
        </p:txBody>
      </p:sp>
      <p:sp>
        <p:nvSpPr>
          <p:cNvPr id="218" name="Google Shape;218;p28"/>
          <p:cNvSpPr txBox="1"/>
          <p:nvPr/>
        </p:nvSpPr>
        <p:spPr>
          <a:xfrm>
            <a:off x="481050" y="6091833"/>
            <a:ext cx="818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Times New Roman"/>
              <a:ea typeface="Times New Roman"/>
              <a:cs typeface="Times New Roman"/>
              <a:sym typeface="Times New Roman"/>
            </a:endParaRPr>
          </a:p>
        </p:txBody>
      </p:sp>
      <p:sp>
        <p:nvSpPr>
          <p:cNvPr id="219" name="Google Shape;219;p2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C672B3DF-38F6-B14C-B777-0B5D0E8FFB3E}"/>
              </a:ext>
            </a:extLst>
          </p:cNvPr>
          <p:cNvPicPr>
            <a:picLocks noChangeAspect="1"/>
          </p:cNvPicPr>
          <p:nvPr/>
        </p:nvPicPr>
        <p:blipFill rotWithShape="1">
          <a:blip r:embed="rId3"/>
          <a:srcRect t="3406" b="6552"/>
          <a:stretch/>
        </p:blipFill>
        <p:spPr>
          <a:xfrm>
            <a:off x="1735931" y="2720000"/>
            <a:ext cx="5672138" cy="3192067"/>
          </a:xfrm>
          <a:prstGeom prst="rect">
            <a:avLst/>
          </a:prstGeom>
        </p:spPr>
      </p:pic>
      <p:sp>
        <p:nvSpPr>
          <p:cNvPr id="10" name="TextBox 9">
            <a:extLst>
              <a:ext uri="{FF2B5EF4-FFF2-40B4-BE49-F238E27FC236}">
                <a16:creationId xmlns:a16="http://schemas.microsoft.com/office/drawing/2014/main" id="{8E305FD2-D79B-3B4F-B56A-5401BC1EA2A7}"/>
              </a:ext>
            </a:extLst>
          </p:cNvPr>
          <p:cNvSpPr txBox="1"/>
          <p:nvPr/>
        </p:nvSpPr>
        <p:spPr>
          <a:xfrm>
            <a:off x="2435838" y="6105057"/>
            <a:ext cx="3794629"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Fig.11: Graph builder used for preprocessing SAR images</a:t>
            </a:r>
            <a:endParaRPr lang="en-IN" sz="12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8. Calculation of Radar Cross Section</a:t>
            </a:r>
            <a:endParaRPr sz="2400" b="1">
              <a:latin typeface="Times New Roman"/>
              <a:ea typeface="Times New Roman"/>
              <a:cs typeface="Times New Roman"/>
              <a:sym typeface="Times New Roman"/>
            </a:endParaRPr>
          </a:p>
        </p:txBody>
      </p:sp>
      <p:sp>
        <p:nvSpPr>
          <p:cNvPr id="225" name="Google Shape;225;p2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Times New Roman"/>
                <a:ea typeface="Times New Roman"/>
                <a:cs typeface="Times New Roman"/>
                <a:sym typeface="Times New Roman"/>
              </a:rPr>
              <a:t>The following steps are performed to calculate the Radar Cross Section (RCS) of the 3 point targets we are interested in:</a:t>
            </a:r>
            <a:endParaRPr dirty="0">
              <a:solidFill>
                <a:schemeClr val="dk1"/>
              </a:solidFill>
              <a:latin typeface="Times New Roman"/>
              <a:ea typeface="Times New Roman"/>
              <a:cs typeface="Times New Roman"/>
              <a:sym typeface="Times New Roman"/>
            </a:endParaRPr>
          </a:p>
          <a:p>
            <a:pPr marL="0" lvl="0" indent="0" algn="just" rtl="0">
              <a:spcBef>
                <a:spcPts val="1200"/>
              </a:spcBef>
              <a:spcAft>
                <a:spcPts val="0"/>
              </a:spcAft>
              <a:buNone/>
            </a:pPr>
            <a:r>
              <a:rPr lang="en" b="1" dirty="0">
                <a:solidFill>
                  <a:schemeClr val="dk1"/>
                </a:solidFill>
                <a:latin typeface="Times New Roman"/>
                <a:ea typeface="Times New Roman"/>
                <a:cs typeface="Times New Roman"/>
                <a:sym typeface="Times New Roman"/>
              </a:rPr>
              <a:t>Step 1:</a:t>
            </a:r>
            <a:r>
              <a:rPr lang="en" dirty="0">
                <a:solidFill>
                  <a:schemeClr val="dk1"/>
                </a:solidFill>
                <a:latin typeface="Times New Roman"/>
                <a:ea typeface="Times New Roman"/>
                <a:cs typeface="Times New Roman"/>
                <a:sym typeface="Times New Roman"/>
              </a:rPr>
              <a:t> Select the preprocessed product and scale the display range </a:t>
            </a:r>
            <a:endParaRPr dirty="0">
              <a:solidFill>
                <a:schemeClr val="dk1"/>
              </a:solidFill>
              <a:latin typeface="Times New Roman"/>
              <a:ea typeface="Times New Roman"/>
              <a:cs typeface="Times New Roman"/>
              <a:sym typeface="Times New Roman"/>
            </a:endParaRPr>
          </a:p>
          <a:p>
            <a:pPr marL="0" lvl="0" indent="0" algn="just" rtl="0">
              <a:spcBef>
                <a:spcPts val="1200"/>
              </a:spcBef>
              <a:spcAft>
                <a:spcPts val="0"/>
              </a:spcAft>
              <a:buNone/>
            </a:pPr>
            <a:r>
              <a:rPr lang="en" b="1" dirty="0">
                <a:solidFill>
                  <a:schemeClr val="dk1"/>
                </a:solidFill>
                <a:latin typeface="Times New Roman"/>
                <a:ea typeface="Times New Roman"/>
                <a:cs typeface="Times New Roman"/>
                <a:sym typeface="Times New Roman"/>
              </a:rPr>
              <a:t>Step 2:</a:t>
            </a:r>
            <a:r>
              <a:rPr lang="en" dirty="0">
                <a:solidFill>
                  <a:schemeClr val="dk1"/>
                </a:solidFill>
                <a:latin typeface="Times New Roman"/>
                <a:ea typeface="Times New Roman"/>
                <a:cs typeface="Times New Roman"/>
                <a:sym typeface="Times New Roman"/>
              </a:rPr>
              <a:t> Draw a small rectangle around the point targets and its side lobes.</a:t>
            </a:r>
            <a:endParaRPr dirty="0">
              <a:solidFill>
                <a:schemeClr val="dk1"/>
              </a:solidFill>
              <a:latin typeface="Times New Roman"/>
              <a:ea typeface="Times New Roman"/>
              <a:cs typeface="Times New Roman"/>
              <a:sym typeface="Times New Roman"/>
            </a:endParaRPr>
          </a:p>
          <a:p>
            <a:pPr marL="0" lvl="0" indent="0" algn="just" rtl="0">
              <a:spcBef>
                <a:spcPts val="1200"/>
              </a:spcBef>
              <a:spcAft>
                <a:spcPts val="0"/>
              </a:spcAft>
              <a:buNone/>
            </a:pPr>
            <a:r>
              <a:rPr lang="en" b="1" dirty="0">
                <a:solidFill>
                  <a:schemeClr val="dk1"/>
                </a:solidFill>
                <a:latin typeface="Times New Roman"/>
                <a:ea typeface="Times New Roman"/>
                <a:cs typeface="Times New Roman"/>
                <a:sym typeface="Times New Roman"/>
              </a:rPr>
              <a:t>Step 3:</a:t>
            </a:r>
            <a:r>
              <a:rPr lang="en" dirty="0">
                <a:solidFill>
                  <a:schemeClr val="dk1"/>
                </a:solidFill>
                <a:latin typeface="Times New Roman"/>
                <a:ea typeface="Times New Roman"/>
                <a:cs typeface="Times New Roman"/>
                <a:sym typeface="Times New Roman"/>
              </a:rPr>
              <a:t> Select geometry under the analysis tab to know the mean backscatter value and convert it into </a:t>
            </a:r>
            <a:r>
              <a:rPr lang="en" dirty="0" err="1">
                <a:solidFill>
                  <a:schemeClr val="dk1"/>
                </a:solidFill>
                <a:latin typeface="Times New Roman"/>
                <a:ea typeface="Times New Roman"/>
                <a:cs typeface="Times New Roman"/>
                <a:sym typeface="Times New Roman"/>
              </a:rPr>
              <a:t>RCS+Clutter</a:t>
            </a:r>
            <a:r>
              <a:rPr lang="en" dirty="0">
                <a:solidFill>
                  <a:schemeClr val="dk1"/>
                </a:solidFill>
                <a:latin typeface="Times New Roman"/>
                <a:ea typeface="Times New Roman"/>
                <a:cs typeface="Times New Roman"/>
                <a:sym typeface="Times New Roman"/>
              </a:rPr>
              <a:t> (using python)</a:t>
            </a:r>
            <a:endParaRPr dirty="0">
              <a:solidFill>
                <a:schemeClr val="dk1"/>
              </a:solidFill>
              <a:latin typeface="Times New Roman"/>
              <a:ea typeface="Times New Roman"/>
              <a:cs typeface="Times New Roman"/>
              <a:sym typeface="Times New Roman"/>
            </a:endParaRPr>
          </a:p>
          <a:p>
            <a:pPr marL="0" lvl="0" indent="0" algn="just" rtl="0">
              <a:spcBef>
                <a:spcPts val="1200"/>
              </a:spcBef>
              <a:spcAft>
                <a:spcPts val="0"/>
              </a:spcAft>
              <a:buNone/>
            </a:pPr>
            <a:r>
              <a:rPr lang="en" b="1" dirty="0">
                <a:solidFill>
                  <a:schemeClr val="dk1"/>
                </a:solidFill>
                <a:latin typeface="Times New Roman"/>
                <a:ea typeface="Times New Roman"/>
                <a:cs typeface="Times New Roman"/>
                <a:sym typeface="Times New Roman"/>
              </a:rPr>
              <a:t>Note:</a:t>
            </a:r>
            <a:r>
              <a:rPr lang="en" dirty="0">
                <a:solidFill>
                  <a:schemeClr val="dk1"/>
                </a:solidFill>
                <a:latin typeface="Times New Roman"/>
                <a:ea typeface="Times New Roman"/>
                <a:cs typeface="Times New Roman"/>
                <a:sym typeface="Times New Roman"/>
              </a:rPr>
              <a:t> To convert Sigma0 value of one pixel to RCS, it should be multiplied with the pixel area</a:t>
            </a:r>
            <a:endParaRPr dirty="0">
              <a:solidFill>
                <a:schemeClr val="dk1"/>
              </a:solidFill>
              <a:latin typeface="Times New Roman"/>
              <a:ea typeface="Times New Roman"/>
              <a:cs typeface="Times New Roman"/>
              <a:sym typeface="Times New Roman"/>
            </a:endParaRPr>
          </a:p>
          <a:p>
            <a:pPr marL="0" lvl="0" indent="0" algn="just" rtl="0">
              <a:spcBef>
                <a:spcPts val="1200"/>
              </a:spcBef>
              <a:spcAft>
                <a:spcPts val="1200"/>
              </a:spcAft>
              <a:buNone/>
            </a:pPr>
            <a:r>
              <a:rPr lang="en" b="1" dirty="0">
                <a:solidFill>
                  <a:schemeClr val="dk1"/>
                </a:solidFill>
                <a:latin typeface="Times New Roman"/>
                <a:ea typeface="Times New Roman"/>
                <a:cs typeface="Times New Roman"/>
                <a:sym typeface="Times New Roman"/>
              </a:rPr>
              <a:t>Step 4:</a:t>
            </a:r>
            <a:r>
              <a:rPr lang="en" dirty="0">
                <a:solidFill>
                  <a:schemeClr val="dk1"/>
                </a:solidFill>
                <a:latin typeface="Times New Roman"/>
                <a:ea typeface="Times New Roman"/>
                <a:cs typeface="Times New Roman"/>
                <a:sym typeface="Times New Roman"/>
              </a:rPr>
              <a:t> Correct the peak of the clutter power RCS by removing the background clutter (using python)</a:t>
            </a:r>
            <a:endParaRPr dirty="0">
              <a:solidFill>
                <a:schemeClr val="dk1"/>
              </a:solidFill>
              <a:latin typeface="Times New Roman"/>
              <a:ea typeface="Times New Roman"/>
              <a:cs typeface="Times New Roman"/>
              <a:sym typeface="Times New Roman"/>
            </a:endParaRPr>
          </a:p>
        </p:txBody>
      </p:sp>
      <p:sp>
        <p:nvSpPr>
          <p:cNvPr id="227" name="Google Shape;227;p2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8" name="Google Shape;85;p16">
            <a:extLst>
              <a:ext uri="{FF2B5EF4-FFF2-40B4-BE49-F238E27FC236}">
                <a16:creationId xmlns:a16="http://schemas.microsoft.com/office/drawing/2014/main" id="{23A20E6A-A13E-B547-95C7-4893C65CFDF5}"/>
              </a:ext>
            </a:extLst>
          </p:cNvPr>
          <p:cNvSpPr txBox="1"/>
          <p:nvPr/>
        </p:nvSpPr>
        <p:spPr>
          <a:xfrm>
            <a:off x="311700" y="6250787"/>
            <a:ext cx="8181900" cy="3262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800" dirty="0">
                <a:solidFill>
                  <a:schemeClr val="dk1"/>
                </a:solidFill>
                <a:latin typeface="Times New Roman"/>
                <a:ea typeface="Times New Roman"/>
                <a:cs typeface="Times New Roman"/>
                <a:sym typeface="Times New Roman"/>
              </a:rPr>
              <a:t>M. Eineder, Determining Radar Cross Section with SNAP, 2022</a:t>
            </a:r>
            <a:endParaRPr sz="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lvl="0"/>
            <a:r>
              <a:rPr lang="en" sz="2400" b="1" dirty="0">
                <a:latin typeface="Times New Roman"/>
                <a:ea typeface="Times New Roman"/>
                <a:cs typeface="Times New Roman"/>
                <a:sym typeface="Times New Roman"/>
              </a:rPr>
              <a:t>8. Calculation of Radar Cross Section (Cont.)</a:t>
            </a:r>
            <a:endParaRPr sz="2400" b="1" dirty="0">
              <a:latin typeface="Times New Roman"/>
              <a:ea typeface="Times New Roman"/>
              <a:cs typeface="Times New Roman"/>
              <a:sym typeface="Times New Roman"/>
            </a:endParaRPr>
          </a:p>
        </p:txBody>
      </p:sp>
      <p:sp>
        <p:nvSpPr>
          <p:cNvPr id="233" name="Google Shape;233;p3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Example calculation of RCS of CR captured on 09-18-2022:</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b="1">
                <a:solidFill>
                  <a:schemeClr val="dk1"/>
                </a:solidFill>
                <a:latin typeface="Times New Roman"/>
                <a:ea typeface="Times New Roman"/>
                <a:cs typeface="Times New Roman"/>
                <a:sym typeface="Times New Roman"/>
              </a:rPr>
              <a:t>Step 1:</a:t>
            </a:r>
            <a:r>
              <a:rPr lang="en">
                <a:solidFill>
                  <a:schemeClr val="dk1"/>
                </a:solidFill>
                <a:latin typeface="Times New Roman"/>
                <a:ea typeface="Times New Roman"/>
                <a:cs typeface="Times New Roman"/>
                <a:sym typeface="Times New Roman"/>
              </a:rPr>
              <a:t> Display and scale:</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34" name="Google Shape;234;p30"/>
          <p:cNvPicPr preferRelativeResize="0"/>
          <p:nvPr/>
        </p:nvPicPr>
        <p:blipFill rotWithShape="1">
          <a:blip r:embed="rId3">
            <a:alphaModFix/>
          </a:blip>
          <a:srcRect b="7270"/>
          <a:stretch/>
        </p:blipFill>
        <p:spPr>
          <a:xfrm>
            <a:off x="1403150" y="2495975"/>
            <a:ext cx="5980349" cy="3465999"/>
          </a:xfrm>
          <a:prstGeom prst="rect">
            <a:avLst/>
          </a:prstGeom>
          <a:noFill/>
          <a:ln>
            <a:noFill/>
          </a:ln>
        </p:spPr>
      </p:pic>
      <p:sp>
        <p:nvSpPr>
          <p:cNvPr id="235" name="Google Shape;235;p3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7" name="TextBox 6">
            <a:extLst>
              <a:ext uri="{FF2B5EF4-FFF2-40B4-BE49-F238E27FC236}">
                <a16:creationId xmlns:a16="http://schemas.microsoft.com/office/drawing/2014/main" id="{FCA783DA-D559-1441-BB0F-B9C0032A850C}"/>
              </a:ext>
            </a:extLst>
          </p:cNvPr>
          <p:cNvSpPr txBox="1"/>
          <p:nvPr/>
        </p:nvSpPr>
        <p:spPr>
          <a:xfrm>
            <a:off x="2435838" y="6105057"/>
            <a:ext cx="2893741"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Fig.12: Preprocessed SAR data 09-18-2021</a:t>
            </a:r>
            <a:endParaRPr lang="en-IN" sz="12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lvl="0">
              <a:buSzPts val="1100"/>
            </a:pPr>
            <a:r>
              <a:rPr lang="en" sz="2400" b="1" dirty="0">
                <a:latin typeface="Times New Roman"/>
                <a:ea typeface="Times New Roman"/>
                <a:cs typeface="Times New Roman"/>
                <a:sym typeface="Times New Roman"/>
              </a:rPr>
              <a:t>8. Calculation of Radar Cross Section (Cont.)</a:t>
            </a:r>
            <a:endParaRPr sz="2400" b="1"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241" name="Google Shape;241;p3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Example calculation of RCS of CR captured on 09-18-2022:</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b="1">
                <a:solidFill>
                  <a:schemeClr val="dk1"/>
                </a:solidFill>
                <a:latin typeface="Times New Roman"/>
                <a:ea typeface="Times New Roman"/>
                <a:cs typeface="Times New Roman"/>
                <a:sym typeface="Times New Roman"/>
              </a:rPr>
              <a:t>Step 2:</a:t>
            </a:r>
            <a:r>
              <a:rPr lang="en">
                <a:solidFill>
                  <a:schemeClr val="dk1"/>
                </a:solidFill>
                <a:latin typeface="Times New Roman"/>
                <a:ea typeface="Times New Roman"/>
                <a:cs typeface="Times New Roman"/>
                <a:sym typeface="Times New Roman"/>
              </a:rPr>
              <a:t> Drawing a Rectangular box</a:t>
            </a:r>
            <a:endParaRPr>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242" name="Google Shape;242;p31"/>
          <p:cNvPicPr preferRelativeResize="0"/>
          <p:nvPr/>
        </p:nvPicPr>
        <p:blipFill rotWithShape="1">
          <a:blip r:embed="rId3">
            <a:alphaModFix/>
          </a:blip>
          <a:srcRect b="6515"/>
          <a:stretch/>
        </p:blipFill>
        <p:spPr>
          <a:xfrm>
            <a:off x="1496425" y="2458425"/>
            <a:ext cx="5708426" cy="3335400"/>
          </a:xfrm>
          <a:prstGeom prst="rect">
            <a:avLst/>
          </a:prstGeom>
          <a:noFill/>
          <a:ln>
            <a:noFill/>
          </a:ln>
        </p:spPr>
      </p:pic>
      <p:sp>
        <p:nvSpPr>
          <p:cNvPr id="243" name="Google Shape;243;p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8" name="TextBox 7">
            <a:extLst>
              <a:ext uri="{FF2B5EF4-FFF2-40B4-BE49-F238E27FC236}">
                <a16:creationId xmlns:a16="http://schemas.microsoft.com/office/drawing/2014/main" id="{6BDDFC6A-BFF3-0A47-B853-7CBD66602D60}"/>
              </a:ext>
            </a:extLst>
          </p:cNvPr>
          <p:cNvSpPr txBox="1"/>
          <p:nvPr/>
        </p:nvSpPr>
        <p:spPr>
          <a:xfrm>
            <a:off x="2818006" y="6016228"/>
            <a:ext cx="3065263"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Fig.13: Geometry to measure RCS+CL for CR</a:t>
            </a:r>
            <a:endParaRPr lang="en-IN" sz="12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b="1" dirty="0">
                <a:latin typeface="Times New Roman"/>
                <a:ea typeface="Times New Roman"/>
                <a:cs typeface="Times New Roman"/>
                <a:sym typeface="Times New Roman"/>
              </a:rPr>
              <a:t>Goal:</a:t>
            </a:r>
            <a:endParaRPr sz="2420" b="1" dirty="0">
              <a:latin typeface="Times New Roman"/>
              <a:ea typeface="Times New Roman"/>
              <a:cs typeface="Times New Roman"/>
              <a:sym typeface="Times New Roman"/>
            </a:endParaRPr>
          </a:p>
        </p:txBody>
      </p:sp>
      <p:sp>
        <p:nvSpPr>
          <p:cNvPr id="64" name="Google Shape;64;p1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solidFill>
                  <a:schemeClr val="dk1"/>
                </a:solidFill>
                <a:highlight>
                  <a:srgbClr val="FFFFFF"/>
                </a:highlight>
                <a:latin typeface="Times New Roman"/>
                <a:ea typeface="Times New Roman"/>
                <a:cs typeface="Times New Roman"/>
                <a:sym typeface="Times New Roman"/>
              </a:rPr>
              <a:t>Monitor amplitude of SAR point targets such as corner reflectors (CRs) or electronic reflectors (ECRs) over time using ESA’s SNAP tool.</a:t>
            </a:r>
            <a:endParaRPr dirty="0">
              <a:solidFill>
                <a:schemeClr val="dk1"/>
              </a:solidFill>
              <a:latin typeface="Times New Roman"/>
              <a:ea typeface="Times New Roman"/>
              <a:cs typeface="Times New Roman"/>
              <a:sym typeface="Times New Roman"/>
            </a:endParaRPr>
          </a:p>
        </p:txBody>
      </p:sp>
      <p:sp>
        <p:nvSpPr>
          <p:cNvPr id="65" name="Google Shape;65;p1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lvl="0">
              <a:buSzPts val="1100"/>
            </a:pPr>
            <a:r>
              <a:rPr lang="en" sz="2400" b="1" dirty="0">
                <a:latin typeface="Times New Roman"/>
                <a:ea typeface="Times New Roman"/>
                <a:cs typeface="Times New Roman"/>
                <a:sym typeface="Times New Roman"/>
              </a:rPr>
              <a:t>8. Calculation of Radar Cross Section (Cont.)</a:t>
            </a:r>
            <a:endParaRPr sz="2400" b="1"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249" name="Google Shape;249;p3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latin typeface="Times New Roman"/>
                <a:ea typeface="Times New Roman"/>
                <a:cs typeface="Times New Roman"/>
                <a:sym typeface="Times New Roman"/>
              </a:rPr>
              <a:t>Example calculation of RCS of CR captured on 09-18-2022:</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b="1" dirty="0">
                <a:solidFill>
                  <a:schemeClr val="dk1"/>
                </a:solidFill>
                <a:latin typeface="Times New Roman"/>
                <a:ea typeface="Times New Roman"/>
                <a:cs typeface="Times New Roman"/>
                <a:sym typeface="Times New Roman"/>
              </a:rPr>
              <a:t>Step 3:</a:t>
            </a:r>
            <a:r>
              <a:rPr lang="en" dirty="0">
                <a:solidFill>
                  <a:schemeClr val="dk1"/>
                </a:solidFill>
                <a:latin typeface="Times New Roman"/>
                <a:ea typeface="Times New Roman"/>
                <a:cs typeface="Times New Roman"/>
                <a:sym typeface="Times New Roman"/>
              </a:rPr>
              <a:t> Statistical window of mean backscatter of RCS+CL</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p>
        </p:txBody>
      </p:sp>
      <p:pic>
        <p:nvPicPr>
          <p:cNvPr id="250" name="Google Shape;250;p32"/>
          <p:cNvPicPr preferRelativeResize="0"/>
          <p:nvPr/>
        </p:nvPicPr>
        <p:blipFill rotWithShape="1">
          <a:blip r:embed="rId3">
            <a:alphaModFix/>
          </a:blip>
          <a:srcRect b="6638"/>
          <a:stretch/>
        </p:blipFill>
        <p:spPr>
          <a:xfrm>
            <a:off x="1642250" y="2379925"/>
            <a:ext cx="5859526" cy="3419149"/>
          </a:xfrm>
          <a:prstGeom prst="rect">
            <a:avLst/>
          </a:prstGeom>
          <a:noFill/>
          <a:ln>
            <a:noFill/>
          </a:ln>
        </p:spPr>
      </p:pic>
      <p:sp>
        <p:nvSpPr>
          <p:cNvPr id="251" name="Google Shape;251;p3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9" name="TextBox 8">
            <a:extLst>
              <a:ext uri="{FF2B5EF4-FFF2-40B4-BE49-F238E27FC236}">
                <a16:creationId xmlns:a16="http://schemas.microsoft.com/office/drawing/2014/main" id="{1423034F-F5EA-6C4B-AA51-DF0749508F4C}"/>
              </a:ext>
            </a:extLst>
          </p:cNvPr>
          <p:cNvSpPr txBox="1"/>
          <p:nvPr/>
        </p:nvSpPr>
        <p:spPr>
          <a:xfrm>
            <a:off x="2818006" y="6016228"/>
            <a:ext cx="3049233"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Fig.14: Mean sigma0 value (RCS+CL) for CR</a:t>
            </a:r>
            <a:endParaRPr lang="en-IN" sz="12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lvl="0"/>
            <a:r>
              <a:rPr lang="en" sz="2650" b="1" dirty="0">
                <a:latin typeface="Times New Roman"/>
                <a:ea typeface="Times New Roman"/>
                <a:cs typeface="Times New Roman"/>
                <a:sym typeface="Times New Roman"/>
              </a:rPr>
              <a:t>8. Calculation of Radar Cross Section</a:t>
            </a:r>
            <a:r>
              <a:rPr lang="en" b="1" dirty="0">
                <a:latin typeface="Times New Roman"/>
                <a:ea typeface="Times New Roman"/>
                <a:cs typeface="Times New Roman"/>
                <a:sym typeface="Times New Roman"/>
              </a:rPr>
              <a:t> (Cont.)</a:t>
            </a:r>
            <a:endParaRPr sz="2650" b="1" dirty="0">
              <a:latin typeface="Times New Roman"/>
              <a:ea typeface="Times New Roman"/>
              <a:cs typeface="Times New Roman"/>
              <a:sym typeface="Times New Roman"/>
            </a:endParaRPr>
          </a:p>
          <a:p>
            <a:pPr marL="0" lvl="0" indent="0" algn="l" rtl="0">
              <a:spcBef>
                <a:spcPts val="0"/>
              </a:spcBef>
              <a:spcAft>
                <a:spcPts val="0"/>
              </a:spcAft>
              <a:buNone/>
            </a:pPr>
            <a:endParaRPr sz="2400" b="1" dirty="0">
              <a:latin typeface="Times New Roman"/>
              <a:ea typeface="Times New Roman"/>
              <a:cs typeface="Times New Roman"/>
              <a:sym typeface="Times New Roman"/>
            </a:endParaRPr>
          </a:p>
          <a:p>
            <a:pPr marL="0" lvl="0" indent="0" algn="l" rtl="0">
              <a:spcBef>
                <a:spcPts val="0"/>
              </a:spcBef>
              <a:spcAft>
                <a:spcPts val="0"/>
              </a:spcAft>
              <a:buClr>
                <a:schemeClr val="dk1"/>
              </a:buClr>
              <a:buSzPct val="45833"/>
              <a:buFont typeface="Arial"/>
              <a:buNone/>
            </a:pPr>
            <a:endParaRPr sz="2400" b="1"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257" name="Google Shape;257;p33"/>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latin typeface="Times New Roman"/>
                <a:ea typeface="Times New Roman"/>
                <a:cs typeface="Times New Roman"/>
                <a:sym typeface="Times New Roman"/>
              </a:rPr>
              <a:t>Example calculation of RCS of CR captured on 09-18-2022:</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b="1" dirty="0">
                <a:solidFill>
                  <a:schemeClr val="dk1"/>
                </a:solidFill>
                <a:latin typeface="Times New Roman"/>
                <a:ea typeface="Times New Roman"/>
                <a:cs typeface="Times New Roman"/>
                <a:sym typeface="Times New Roman"/>
              </a:rPr>
              <a:t>Step 4:</a:t>
            </a:r>
            <a:r>
              <a:rPr lang="en" dirty="0">
                <a:solidFill>
                  <a:schemeClr val="dk1"/>
                </a:solidFill>
                <a:latin typeface="Times New Roman"/>
                <a:ea typeface="Times New Roman"/>
                <a:cs typeface="Times New Roman"/>
                <a:sym typeface="Times New Roman"/>
              </a:rPr>
              <a:t> Statistical window of mean backscatter of background clutter (CL)</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p>
        </p:txBody>
      </p:sp>
      <p:pic>
        <p:nvPicPr>
          <p:cNvPr id="258" name="Google Shape;258;p33"/>
          <p:cNvPicPr preferRelativeResize="0"/>
          <p:nvPr/>
        </p:nvPicPr>
        <p:blipFill rotWithShape="1">
          <a:blip r:embed="rId3">
            <a:alphaModFix/>
          </a:blip>
          <a:srcRect b="6725"/>
          <a:stretch/>
        </p:blipFill>
        <p:spPr>
          <a:xfrm>
            <a:off x="1587775" y="2472550"/>
            <a:ext cx="5837076" cy="3402725"/>
          </a:xfrm>
          <a:prstGeom prst="rect">
            <a:avLst/>
          </a:prstGeom>
          <a:noFill/>
          <a:ln>
            <a:noFill/>
          </a:ln>
        </p:spPr>
      </p:pic>
      <p:sp>
        <p:nvSpPr>
          <p:cNvPr id="259" name="Google Shape;259;p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8" name="TextBox 7">
            <a:extLst>
              <a:ext uri="{FF2B5EF4-FFF2-40B4-BE49-F238E27FC236}">
                <a16:creationId xmlns:a16="http://schemas.microsoft.com/office/drawing/2014/main" id="{4F5FE642-B96F-8A44-9A7B-5CBDD935C68A}"/>
              </a:ext>
            </a:extLst>
          </p:cNvPr>
          <p:cNvSpPr txBox="1"/>
          <p:nvPr/>
        </p:nvSpPr>
        <p:spPr>
          <a:xfrm>
            <a:off x="2818006" y="6016228"/>
            <a:ext cx="2670924"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Fig.15: Mean sigma0 value (CL) for CR</a:t>
            </a:r>
            <a:endParaRPr lang="en-IN" sz="12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lvl="0">
              <a:buSzPts val="1100"/>
            </a:pPr>
            <a:r>
              <a:rPr lang="en" sz="2400" b="1" dirty="0">
                <a:latin typeface="Times New Roman"/>
                <a:ea typeface="Times New Roman"/>
                <a:cs typeface="Times New Roman"/>
                <a:sym typeface="Times New Roman"/>
              </a:rPr>
              <a:t>8. Calculation of Radar Cross Section (Cont.)</a:t>
            </a:r>
            <a:endParaRPr sz="2400" b="1"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265" name="Google Shape;265;p3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IN" dirty="0">
                    <a:solidFill>
                      <a:schemeClr val="dk1"/>
                    </a:solidFill>
                    <a:latin typeface="Times New Roman"/>
                    <a:ea typeface="Times New Roman"/>
                    <a:cs typeface="Times New Roman"/>
                    <a:sym typeface="Times New Roman"/>
                  </a:rPr>
                  <a:t>Example calculation of RCS of CR captured on 09-18-2022:</a:t>
                </a:r>
              </a:p>
              <a:p>
                <a:pPr marL="0" lvl="0" indent="0" algn="l" rtl="0">
                  <a:spcBef>
                    <a:spcPts val="1200"/>
                  </a:spcBef>
                  <a:spcAft>
                    <a:spcPts val="1200"/>
                  </a:spcAft>
                  <a:buNone/>
                </a:pPr>
                <a:r>
                  <a:rPr lang="en-IN" b="1" dirty="0">
                    <a:solidFill>
                      <a:schemeClr val="dk1"/>
                    </a:solidFill>
                    <a:latin typeface="Times New Roman"/>
                    <a:ea typeface="Times New Roman"/>
                    <a:cs typeface="Times New Roman"/>
                    <a:sym typeface="Times New Roman"/>
                  </a:rPr>
                  <a:t>Step 5:</a:t>
                </a:r>
                <a:r>
                  <a:rPr lang="en-IN" dirty="0">
                    <a:solidFill>
                      <a:schemeClr val="dk1"/>
                    </a:solidFill>
                    <a:latin typeface="Times New Roman"/>
                    <a:ea typeface="Times New Roman"/>
                    <a:cs typeface="Times New Roman"/>
                    <a:sym typeface="Times New Roman"/>
                  </a:rPr>
                  <a:t> Calculation of Radar Cross Section</a:t>
                </a:r>
              </a:p>
              <a:p>
                <a:pPr marL="0" lvl="0" indent="0">
                  <a:lnSpc>
                    <a:spcPct val="100000"/>
                  </a:lnSpc>
                  <a:spcBef>
                    <a:spcPts val="1200"/>
                  </a:spcBef>
                  <a:spcAft>
                    <a:spcPts val="1200"/>
                  </a:spcAft>
                  <a:buNone/>
                </a:pPr>
                <a:endParaRPr lang="en-US" dirty="0">
                  <a:solidFill>
                    <a:schemeClr val="dk1"/>
                  </a:solidFill>
                  <a:latin typeface="Times New Roman" panose="02020603050405020304" pitchFamily="18" charset="0"/>
                  <a:ea typeface="Cambria Math" panose="02040503050406030204" pitchFamily="18" charset="0"/>
                  <a:cs typeface="Times New Roman" panose="02020603050405020304" pitchFamily="18" charset="0"/>
                  <a:sym typeface="Times New Roman"/>
                </a:endParaRPr>
              </a:p>
              <a:p>
                <a:pPr marL="114300" indent="0">
                  <a:buNone/>
                </a:pPr>
                <a:endParaRPr lang="en-US" dirty="0">
                  <a:solidFill>
                    <a:srgbClr val="002060"/>
                  </a:solidFill>
                  <a:latin typeface="Times New Roman" panose="02020603050405020304" pitchFamily="18" charset="0"/>
                  <a:cs typeface="Times New Roman" panose="02020603050405020304" pitchFamily="18" charset="0"/>
                </a:endParaRPr>
              </a:p>
              <a:p>
                <a:pPr marL="114300" indent="0">
                  <a:buNone/>
                </a:pPr>
                <a:endParaRPr lang="en-US" dirty="0">
                  <a:solidFill>
                    <a:srgbClr val="002060"/>
                  </a:solidFill>
                  <a:latin typeface="Times New Roman" panose="02020603050405020304" pitchFamily="18" charset="0"/>
                  <a:cs typeface="Times New Roman" panose="02020603050405020304" pitchFamily="18" charset="0"/>
                </a:endParaRPr>
              </a:p>
              <a:p>
                <a:pPr marL="114300" indent="0">
                  <a:buNone/>
                </a:pPr>
                <a:endParaRPr lang="en-US" dirty="0">
                  <a:solidFill>
                    <a:srgbClr val="002060"/>
                  </a:solidFill>
                  <a:latin typeface="Times New Roman" panose="02020603050405020304" pitchFamily="18" charset="0"/>
                  <a:cs typeface="Times New Roman" panose="02020603050405020304" pitchFamily="18" charset="0"/>
                </a:endParaRPr>
              </a:p>
              <a:p>
                <a:pPr marL="114300" indent="0">
                  <a:buNone/>
                </a:pPr>
                <a:r>
                  <a:rPr lang="en-US" dirty="0">
                    <a:solidFill>
                      <a:srgbClr val="002060"/>
                    </a:solidFill>
                    <a:latin typeface="Times New Roman" panose="02020603050405020304" pitchFamily="18" charset="0"/>
                    <a:cs typeface="Times New Roman" panose="02020603050405020304" pitchFamily="18" charset="0"/>
                  </a:rPr>
                  <a:t>Np = Number of Pixels</a:t>
                </a:r>
              </a:p>
              <a:p>
                <a:pPr marL="114300" indent="0">
                  <a:buNone/>
                </a:pPr>
                <a:r>
                  <a:rPr lang="en-US" dirty="0">
                    <a:solidFill>
                      <a:srgbClr val="002060"/>
                    </a:solidFill>
                    <a:latin typeface="Times New Roman" panose="02020603050405020304" pitchFamily="18" charset="0"/>
                    <a:cs typeface="Times New Roman" panose="02020603050405020304" pitchFamily="18" charset="0"/>
                  </a:rPr>
                  <a:t>A = Area covered by Np</a:t>
                </a:r>
              </a:p>
              <a:p>
                <a:pPr marL="114300" indent="0">
                  <a:buNone/>
                </a:pPr>
                <a:r>
                  <a:rPr lang="en-US" dirty="0">
                    <a:solidFill>
                      <a:srgbClr val="002060"/>
                    </a:solidFill>
                    <a:latin typeface="Times New Roman" panose="02020603050405020304" pitchFamily="18" charset="0"/>
                    <a:cs typeface="Times New Roman" panose="02020603050405020304" pitchFamily="18" charset="0"/>
                  </a:rPr>
                  <a:t>𝜇 </a:t>
                </a:r>
                <a:r>
                  <a:rPr lang="en-US" baseline="-25000" dirty="0">
                    <a:solidFill>
                      <a:srgbClr val="002060"/>
                    </a:solidFill>
                    <a:latin typeface="Times New Roman" panose="02020603050405020304" pitchFamily="18" charset="0"/>
                    <a:cs typeface="Times New Roman" panose="02020603050405020304" pitchFamily="18" charset="0"/>
                  </a:rPr>
                  <a:t>𝑅𝐶𝑆+𝐶𝐿</a:t>
                </a:r>
                <a:r>
                  <a:rPr lang="en-US" dirty="0">
                    <a:solidFill>
                      <a:srgbClr val="002060"/>
                    </a:solidFill>
                    <a:latin typeface="Times New Roman" panose="02020603050405020304" pitchFamily="18" charset="0"/>
                    <a:ea typeface="Cambria Math" panose="02040503050406030204" pitchFamily="18" charset="0"/>
                    <a:cs typeface="Times New Roman" panose="02020603050405020304" pitchFamily="18" charset="0"/>
                    <a:sym typeface="Times New Roman"/>
                  </a:rPr>
                  <a:t> </a:t>
                </a:r>
                <a14:m>
                  <m:oMath xmlns:m="http://schemas.openxmlformats.org/officeDocument/2006/math">
                    <m:r>
                      <a:rPr lang="en-US">
                        <a:solidFill>
                          <a:srgbClr val="002060"/>
                        </a:solidFill>
                        <a:latin typeface="Cambria Math" panose="02040503050406030204" pitchFamily="18" charset="0"/>
                        <a:ea typeface="Cambria Math" panose="02040503050406030204" pitchFamily="18" charset="0"/>
                        <a:cs typeface="Times New Roman"/>
                        <a:sym typeface="Times New Roman"/>
                      </a:rPr>
                      <m:t>=</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mean</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backscattered</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value</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of</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point</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target</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and</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background</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clutter</m:t>
                    </m:r>
                  </m:oMath>
                </a14:m>
                <a:endParaRPr lang="en-US" dirty="0">
                  <a:solidFill>
                    <a:srgbClr val="002060"/>
                  </a:solidFill>
                  <a:latin typeface="Times New Roman" panose="02020603050405020304" pitchFamily="18" charset="0"/>
                  <a:ea typeface="Cambria Math" panose="02040503050406030204" pitchFamily="18" charset="0"/>
                  <a:cs typeface="Times New Roman"/>
                  <a:sym typeface="Times New Roman"/>
                </a:endParaRPr>
              </a:p>
              <a:p>
                <a:pPr marL="114300" indent="0">
                  <a:buNone/>
                </a:pPr>
                <a:r>
                  <a:rPr lang="en-US" dirty="0">
                    <a:solidFill>
                      <a:srgbClr val="002060"/>
                    </a:solidFill>
                    <a:latin typeface="Times New Roman" panose="02020603050405020304" pitchFamily="18" charset="0"/>
                    <a:cs typeface="Times New Roman" panose="02020603050405020304" pitchFamily="18" charset="0"/>
                  </a:rPr>
                  <a:t>𝜇 </a:t>
                </a:r>
                <a:r>
                  <a:rPr lang="en-US" baseline="-25000" dirty="0">
                    <a:solidFill>
                      <a:srgbClr val="002060"/>
                    </a:solidFill>
                    <a:latin typeface="Times New Roman" panose="02020603050405020304" pitchFamily="18" charset="0"/>
                    <a:cs typeface="Times New Roman" panose="02020603050405020304" pitchFamily="18" charset="0"/>
                  </a:rPr>
                  <a:t>CL</a:t>
                </a:r>
                <a:r>
                  <a:rPr lang="en-US" dirty="0">
                    <a:solidFill>
                      <a:srgbClr val="002060"/>
                    </a:solidFill>
                    <a:ea typeface="Cambria Math" panose="02040503050406030204" pitchFamily="18" charset="0"/>
                    <a:cs typeface="Times New Roman"/>
                    <a:sym typeface="Times New Roman"/>
                  </a:rPr>
                  <a:t> </a:t>
                </a:r>
                <a14:m>
                  <m:oMath xmlns:m="http://schemas.openxmlformats.org/officeDocument/2006/math">
                    <m:r>
                      <a:rPr lang="en-US">
                        <a:solidFill>
                          <a:srgbClr val="002060"/>
                        </a:solidFill>
                        <a:latin typeface="Cambria Math" panose="02040503050406030204" pitchFamily="18" charset="0"/>
                        <a:ea typeface="Cambria Math" panose="02040503050406030204" pitchFamily="18" charset="0"/>
                        <a:cs typeface="Times New Roman"/>
                        <a:sym typeface="Times New Roman"/>
                      </a:rPr>
                      <m:t>=</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mean</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backscattered</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value</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of</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background</m:t>
                    </m:r>
                    <m:r>
                      <a:rPr lang="en-US">
                        <a:solidFill>
                          <a:srgbClr val="002060"/>
                        </a:solidFill>
                        <a:latin typeface="Cambria Math" panose="02040503050406030204" pitchFamily="18" charset="0"/>
                        <a:ea typeface="Cambria Math" panose="02040503050406030204" pitchFamily="18" charset="0"/>
                        <a:cs typeface="Times New Roman"/>
                        <a:sym typeface="Times New Roman"/>
                      </a:rPr>
                      <m:t> </m:t>
                    </m:r>
                    <m:r>
                      <m:rPr>
                        <m:sty m:val="p"/>
                      </m:rPr>
                      <a:rPr lang="en-US">
                        <a:solidFill>
                          <a:srgbClr val="002060"/>
                        </a:solidFill>
                        <a:latin typeface="Cambria Math" panose="02040503050406030204" pitchFamily="18" charset="0"/>
                        <a:ea typeface="Cambria Math" panose="02040503050406030204" pitchFamily="18" charset="0"/>
                        <a:cs typeface="Times New Roman"/>
                        <a:sym typeface="Times New Roman"/>
                      </a:rPr>
                      <m:t>clutter</m:t>
                    </m:r>
                  </m:oMath>
                </a14:m>
                <a:endParaRPr lang="en-US" baseline="-25000" dirty="0">
                  <a:solidFill>
                    <a:srgbClr val="002060"/>
                  </a:solidFill>
                  <a:latin typeface="Times New Roman" panose="02020603050405020304" pitchFamily="18" charset="0"/>
                  <a:cs typeface="Times New Roman" panose="02020603050405020304" pitchFamily="18" charset="0"/>
                </a:endParaRPr>
              </a:p>
              <a:p>
                <a:pPr marL="0" lvl="0" indent="0">
                  <a:lnSpc>
                    <a:spcPct val="100000"/>
                  </a:lnSpc>
                  <a:spcBef>
                    <a:spcPts val="1200"/>
                  </a:spcBef>
                  <a:spcAft>
                    <a:spcPts val="1200"/>
                  </a:spcAft>
                  <a:buNone/>
                </a:pPr>
                <a:endParaRPr lang="en-US" dirty="0">
                  <a:solidFill>
                    <a:schemeClr val="dk1"/>
                  </a:solidFill>
                  <a:latin typeface="Times New Roman" panose="02020603050405020304" pitchFamily="18" charset="0"/>
                  <a:ea typeface="Cambria Math" panose="02040503050406030204" pitchFamily="18" charset="0"/>
                  <a:cs typeface="Times New Roman" panose="02020603050405020304" pitchFamily="18" charset="0"/>
                  <a:sym typeface="Times New Roman"/>
                </a:endParaRPr>
              </a:p>
              <a:p>
                <a:pPr marL="0" lvl="0" indent="0" algn="l" rtl="0">
                  <a:spcBef>
                    <a:spcPts val="1200"/>
                  </a:spcBef>
                  <a:spcAft>
                    <a:spcPts val="1200"/>
                  </a:spcAft>
                  <a:buNone/>
                </a:pPr>
                <a:endParaRPr dirty="0">
                  <a:solidFill>
                    <a:schemeClr val="dk1"/>
                  </a:solidFill>
                  <a:latin typeface="Times New Roman"/>
                  <a:ea typeface="Times New Roman"/>
                  <a:cs typeface="Times New Roman"/>
                  <a:sym typeface="Times New Roman"/>
                </a:endParaRPr>
              </a:p>
            </p:txBody>
          </p:sp>
        </mc:Choice>
        <mc:Fallback xmlns="">
          <p:sp>
            <p:nvSpPr>
              <p:cNvPr id="265" name="Google Shape;265;p34"/>
              <p:cNvSpPr txBox="1">
                <a:spLocks noGrp="1" noRot="1" noChangeAspect="1" noMove="1" noResize="1" noEditPoints="1" noAdjustHandles="1" noChangeArrowheads="1" noChangeShapeType="1" noTextEdit="1"/>
              </p:cNvSpPr>
              <p:nvPr>
                <p:ph type="body" idx="1"/>
              </p:nvPr>
            </p:nvSpPr>
            <p:spPr>
              <a:xfrm>
                <a:off x="311700" y="1536633"/>
                <a:ext cx="8520600" cy="4555200"/>
              </a:xfrm>
              <a:prstGeom prst="rect">
                <a:avLst/>
              </a:prstGeom>
              <a:blipFill>
                <a:blip r:embed="rId3"/>
                <a:stretch>
                  <a:fillRect l="-596"/>
                </a:stretch>
              </a:blipFill>
            </p:spPr>
            <p:txBody>
              <a:bodyPr/>
              <a:lstStyle/>
              <a:p>
                <a:r>
                  <a:rPr lang="en-US">
                    <a:noFill/>
                  </a:rPr>
                  <a:t> </a:t>
                </a:r>
              </a:p>
            </p:txBody>
          </p:sp>
        </mc:Fallback>
      </mc:AlternateContent>
      <p:sp>
        <p:nvSpPr>
          <p:cNvPr id="268" name="Google Shape;268;p34"/>
          <p:cNvSpPr txBox="1"/>
          <p:nvPr/>
        </p:nvSpPr>
        <p:spPr>
          <a:xfrm>
            <a:off x="481050" y="6091833"/>
            <a:ext cx="818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Times New Roman"/>
              <a:ea typeface="Times New Roman"/>
              <a:cs typeface="Times New Roman"/>
              <a:sym typeface="Times New Roman"/>
            </a:endParaRPr>
          </a:p>
        </p:txBody>
      </p:sp>
      <p:sp>
        <p:nvSpPr>
          <p:cNvPr id="269" name="Google Shape;269;p3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8" name="Google Shape;85;p16">
            <a:extLst>
              <a:ext uri="{FF2B5EF4-FFF2-40B4-BE49-F238E27FC236}">
                <a16:creationId xmlns:a16="http://schemas.microsoft.com/office/drawing/2014/main" id="{6E25747B-4D04-1546-9078-4284F2291E71}"/>
              </a:ext>
            </a:extLst>
          </p:cNvPr>
          <p:cNvSpPr txBox="1"/>
          <p:nvPr/>
        </p:nvSpPr>
        <p:spPr>
          <a:xfrm>
            <a:off x="311700" y="6250787"/>
            <a:ext cx="8181900" cy="326213"/>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r>
              <a:rPr lang="en-IN" sz="800" dirty="0">
                <a:solidFill>
                  <a:schemeClr val="dk1"/>
                </a:solidFill>
                <a:latin typeface="Times New Roman"/>
                <a:ea typeface="Times New Roman"/>
                <a:cs typeface="Times New Roman"/>
                <a:sym typeface="Times New Roman"/>
              </a:rPr>
              <a:t>https://</a:t>
            </a:r>
            <a:r>
              <a:rPr lang="en-IN" sz="800" dirty="0" err="1">
                <a:solidFill>
                  <a:schemeClr val="dk1"/>
                </a:solidFill>
                <a:latin typeface="Times New Roman"/>
                <a:ea typeface="Times New Roman"/>
                <a:cs typeface="Times New Roman"/>
                <a:sym typeface="Times New Roman"/>
              </a:rPr>
              <a:t>github.com</a:t>
            </a:r>
            <a:r>
              <a:rPr lang="en-IN" sz="800" dirty="0">
                <a:solidFill>
                  <a:schemeClr val="dk1"/>
                </a:solidFill>
                <a:latin typeface="Times New Roman"/>
                <a:ea typeface="Times New Roman"/>
                <a:cs typeface="Times New Roman"/>
                <a:sym typeface="Times New Roman"/>
              </a:rPr>
              <a:t>/jayepraveen999/ESPACE-Seminar-2022--Automation-of-SAR-Preprocessing</a:t>
            </a:r>
            <a:endParaRPr sz="800" dirty="0">
              <a:solidFill>
                <a:schemeClr val="dk1"/>
              </a:solidFill>
              <a:latin typeface="Times New Roman"/>
              <a:ea typeface="Times New Roman"/>
              <a:cs typeface="Times New Roman"/>
              <a:sym typeface="Times New Roman"/>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2DEBE5B-DB5B-424E-A347-A3C4C7691AE8}"/>
                  </a:ext>
                </a:extLst>
              </p:cNvPr>
              <p:cNvSpPr/>
              <p:nvPr/>
            </p:nvSpPr>
            <p:spPr>
              <a:xfrm>
                <a:off x="2087687" y="2758209"/>
                <a:ext cx="4629926" cy="670791"/>
              </a:xfrm>
              <a:prstGeom prst="rect">
                <a:avLst/>
              </a:prstGeom>
              <a:solidFill>
                <a:schemeClr val="tx2"/>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b="1" dirty="0">
                    <a:solidFill>
                      <a:srgbClr val="002060"/>
                    </a:solidFill>
                    <a:latin typeface="Times New Roman"/>
                    <a:ea typeface="Times New Roman"/>
                    <a:cs typeface="Times New Roman"/>
                    <a:sym typeface="Times New Roman"/>
                  </a:rPr>
                  <a:t>RCS = 10log</a:t>
                </a:r>
                <a:r>
                  <a:rPr lang="en-IN" sz="1800" b="1" baseline="-25000" dirty="0">
                    <a:solidFill>
                      <a:srgbClr val="002060"/>
                    </a:solidFill>
                    <a:latin typeface="Times New Roman"/>
                    <a:ea typeface="Times New Roman"/>
                    <a:cs typeface="Times New Roman"/>
                    <a:sym typeface="Times New Roman"/>
                  </a:rPr>
                  <a:t>10 </a:t>
                </a:r>
                <a:r>
                  <a:rPr lang="en-IN" sz="1800" b="1" dirty="0">
                    <a:solidFill>
                      <a:srgbClr val="002060"/>
                    </a:solidFill>
                    <a:latin typeface="Times New Roman"/>
                    <a:ea typeface="Times New Roman"/>
                    <a:cs typeface="Times New Roman"/>
                    <a:sym typeface="Times New Roman"/>
                  </a:rPr>
                  <a:t>(Np * A* (</a:t>
                </a:r>
                <a14:m>
                  <m:oMath xmlns:m="http://schemas.openxmlformats.org/officeDocument/2006/math">
                    <m:r>
                      <a:rPr lang="en-IN" sz="1800" b="1" i="1">
                        <a:solidFill>
                          <a:srgbClr val="002060"/>
                        </a:solidFill>
                        <a:latin typeface="Cambria Math" panose="02040503050406030204" pitchFamily="18" charset="0"/>
                        <a:ea typeface="Cambria Math" panose="02040503050406030204" pitchFamily="18" charset="0"/>
                        <a:cs typeface="Times New Roman"/>
                        <a:sym typeface="Times New Roman"/>
                      </a:rPr>
                      <m:t>𝝁</m:t>
                    </m:r>
                    <m:r>
                      <a:rPr lang="en-US" sz="1800" b="1" i="1">
                        <a:solidFill>
                          <a:srgbClr val="002060"/>
                        </a:solidFill>
                        <a:latin typeface="Cambria Math" panose="02040503050406030204" pitchFamily="18" charset="0"/>
                        <a:ea typeface="Cambria Math" panose="02040503050406030204" pitchFamily="18" charset="0"/>
                        <a:cs typeface="Times New Roman"/>
                        <a:sym typeface="Times New Roman"/>
                      </a:rPr>
                      <m:t> </m:t>
                    </m:r>
                    <m:r>
                      <a:rPr lang="en-US" sz="1800" b="1" i="1" baseline="-25000">
                        <a:solidFill>
                          <a:srgbClr val="002060"/>
                        </a:solidFill>
                        <a:latin typeface="Cambria Math" panose="02040503050406030204" pitchFamily="18" charset="0"/>
                        <a:ea typeface="Cambria Math" panose="02040503050406030204" pitchFamily="18" charset="0"/>
                        <a:cs typeface="Times New Roman"/>
                        <a:sym typeface="Times New Roman"/>
                      </a:rPr>
                      <m:t>𝑹𝑪𝑺</m:t>
                    </m:r>
                    <m:r>
                      <a:rPr lang="en-US" sz="1800" b="1" i="1" baseline="-25000">
                        <a:solidFill>
                          <a:srgbClr val="002060"/>
                        </a:solidFill>
                        <a:latin typeface="Cambria Math" panose="02040503050406030204" pitchFamily="18" charset="0"/>
                        <a:ea typeface="Cambria Math" panose="02040503050406030204" pitchFamily="18" charset="0"/>
                        <a:cs typeface="Times New Roman"/>
                        <a:sym typeface="Times New Roman"/>
                      </a:rPr>
                      <m:t>+</m:t>
                    </m:r>
                    <m:r>
                      <a:rPr lang="en-US" sz="1800" b="1" i="1" baseline="-25000">
                        <a:solidFill>
                          <a:srgbClr val="002060"/>
                        </a:solidFill>
                        <a:latin typeface="Cambria Math" panose="02040503050406030204" pitchFamily="18" charset="0"/>
                        <a:ea typeface="Cambria Math" panose="02040503050406030204" pitchFamily="18" charset="0"/>
                        <a:cs typeface="Times New Roman"/>
                        <a:sym typeface="Times New Roman"/>
                      </a:rPr>
                      <m:t>𝑪𝑳</m:t>
                    </m:r>
                  </m:oMath>
                </a14:m>
                <a:r>
                  <a:rPr lang="en-IN" sz="1800" b="1" dirty="0">
                    <a:solidFill>
                      <a:srgbClr val="002060"/>
                    </a:solidFill>
                    <a:latin typeface="Times New Roman"/>
                    <a:ea typeface="Times New Roman"/>
                    <a:cs typeface="Times New Roman"/>
                    <a:sym typeface="Times New Roman"/>
                  </a:rPr>
                  <a:t> - </a:t>
                </a:r>
                <a14:m>
                  <m:oMath xmlns:m="http://schemas.openxmlformats.org/officeDocument/2006/math">
                    <m:r>
                      <a:rPr lang="en-IN" sz="1800" b="1" i="1">
                        <a:solidFill>
                          <a:srgbClr val="002060"/>
                        </a:solidFill>
                        <a:latin typeface="Cambria Math" panose="02040503050406030204" pitchFamily="18" charset="0"/>
                        <a:ea typeface="Cambria Math" panose="02040503050406030204" pitchFamily="18" charset="0"/>
                        <a:cs typeface="Times New Roman"/>
                        <a:sym typeface="Times New Roman"/>
                      </a:rPr>
                      <m:t>𝝁</m:t>
                    </m:r>
                    <m:r>
                      <a:rPr lang="en-US" sz="1800" b="1" i="1">
                        <a:solidFill>
                          <a:srgbClr val="002060"/>
                        </a:solidFill>
                        <a:latin typeface="Cambria Math" panose="02040503050406030204" pitchFamily="18" charset="0"/>
                        <a:ea typeface="Cambria Math" panose="02040503050406030204" pitchFamily="18" charset="0"/>
                        <a:cs typeface="Times New Roman"/>
                        <a:sym typeface="Times New Roman"/>
                      </a:rPr>
                      <m:t> </m:t>
                    </m:r>
                    <m:r>
                      <a:rPr lang="en-US" sz="1800" b="1" i="1" baseline="-25000">
                        <a:solidFill>
                          <a:srgbClr val="002060"/>
                        </a:solidFill>
                        <a:latin typeface="Cambria Math" panose="02040503050406030204" pitchFamily="18" charset="0"/>
                        <a:ea typeface="Cambria Math" panose="02040503050406030204" pitchFamily="18" charset="0"/>
                        <a:cs typeface="Times New Roman"/>
                        <a:sym typeface="Times New Roman"/>
                      </a:rPr>
                      <m:t>𝑪𝑳</m:t>
                    </m:r>
                  </m:oMath>
                </a14:m>
                <a:r>
                  <a:rPr lang="en-IN" sz="1800" b="1" dirty="0">
                    <a:solidFill>
                      <a:srgbClr val="002060"/>
                    </a:solidFill>
                    <a:latin typeface="Times New Roman"/>
                    <a:ea typeface="Times New Roman"/>
                    <a:cs typeface="Times New Roman"/>
                    <a:sym typeface="Times New Roman"/>
                  </a:rPr>
                  <a:t>))</a:t>
                </a:r>
                <a:endParaRPr lang="en-IN" sz="1800" b="1" baseline="-25000" dirty="0">
                  <a:solidFill>
                    <a:srgbClr val="002060"/>
                  </a:solidFill>
                  <a:latin typeface="Times New Roman"/>
                  <a:ea typeface="Times New Roman"/>
                  <a:cs typeface="Times New Roman"/>
                  <a:sym typeface="Times New Roman"/>
                </a:endParaRPr>
              </a:p>
            </p:txBody>
          </p:sp>
        </mc:Choice>
        <mc:Fallback xmlns="">
          <p:sp>
            <p:nvSpPr>
              <p:cNvPr id="9" name="Rectangle 8">
                <a:extLst>
                  <a:ext uri="{FF2B5EF4-FFF2-40B4-BE49-F238E27FC236}">
                    <a16:creationId xmlns:a16="http://schemas.microsoft.com/office/drawing/2014/main" id="{B2DEBE5B-DB5B-424E-A347-A3C4C7691AE8}"/>
                  </a:ext>
                </a:extLst>
              </p:cNvPr>
              <p:cNvSpPr>
                <a:spLocks noRot="1" noChangeAspect="1" noMove="1" noResize="1" noEditPoints="1" noAdjustHandles="1" noChangeArrowheads="1" noChangeShapeType="1" noTextEdit="1"/>
              </p:cNvSpPr>
              <p:nvPr/>
            </p:nvSpPr>
            <p:spPr>
              <a:xfrm>
                <a:off x="2087687" y="2758209"/>
                <a:ext cx="4629926" cy="670791"/>
              </a:xfrm>
              <a:prstGeom prst="rect">
                <a:avLst/>
              </a:prstGeom>
              <a:blipFill>
                <a:blip r:embed="rId4"/>
                <a:stretch>
                  <a:fillRect/>
                </a:stretch>
              </a:blipFill>
              <a:ln>
                <a:solidFill>
                  <a:srgbClr val="FF0000"/>
                </a:solidFill>
              </a:ln>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9. Results</a:t>
            </a:r>
            <a:endParaRPr sz="2400" b="1">
              <a:latin typeface="Times New Roman"/>
              <a:ea typeface="Times New Roman"/>
              <a:cs typeface="Times New Roman"/>
              <a:sym typeface="Times New Roman"/>
            </a:endParaRPr>
          </a:p>
        </p:txBody>
      </p:sp>
      <p:sp>
        <p:nvSpPr>
          <p:cNvPr id="275" name="Google Shape;275;p35"/>
          <p:cNvSpPr txBox="1">
            <a:spLocks noGrp="1"/>
          </p:cNvSpPr>
          <p:nvPr>
            <p:ph type="body" idx="1"/>
          </p:nvPr>
        </p:nvSpPr>
        <p:spPr>
          <a:xfrm>
            <a:off x="311700" y="1536632"/>
            <a:ext cx="8520600" cy="4864167"/>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dirty="0">
                <a:solidFill>
                  <a:schemeClr val="dk1"/>
                </a:solidFill>
                <a:latin typeface="Times New Roman"/>
                <a:ea typeface="Times New Roman"/>
                <a:cs typeface="Times New Roman"/>
                <a:sym typeface="Times New Roman"/>
              </a:rPr>
              <a:t>The following is table showing RCS values of three point targets (CR, ECR1, ECR2):</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lang="en-US" b="1" dirty="0"/>
          </a:p>
          <a:p>
            <a:pPr marL="0" lvl="0" indent="0" algn="l" rtl="0">
              <a:spcBef>
                <a:spcPts val="1200"/>
              </a:spcBef>
              <a:spcAft>
                <a:spcPts val="0"/>
              </a:spcAft>
              <a:buNone/>
            </a:pPr>
            <a:endParaRPr lang="en-US" b="1" dirty="0"/>
          </a:p>
          <a:p>
            <a:pPr marL="0" lvl="0" indent="0" algn="l" rtl="0">
              <a:spcBef>
                <a:spcPts val="1200"/>
              </a:spcBef>
              <a:spcAft>
                <a:spcPts val="0"/>
              </a:spcAft>
              <a:buNone/>
            </a:pPr>
            <a:endParaRPr lang="en-US" b="1" dirty="0"/>
          </a:p>
          <a:p>
            <a:pPr marL="0" indent="0">
              <a:spcBef>
                <a:spcPts val="1200"/>
              </a:spcBef>
              <a:buNone/>
            </a:pPr>
            <a:r>
              <a:rPr lang="en-IN" dirty="0">
                <a:solidFill>
                  <a:schemeClr val="dk1"/>
                </a:solidFill>
                <a:latin typeface="Times New Roman"/>
                <a:ea typeface="Times New Roman"/>
                <a:cs typeface="Times New Roman"/>
                <a:sym typeface="Times New Roman"/>
              </a:rPr>
              <a:t>Theoretical backscatter for 1.5m trihedral CR = </a:t>
            </a:r>
            <a:r>
              <a:rPr lang="en-IN" b="1" dirty="0">
                <a:solidFill>
                  <a:schemeClr val="dk1"/>
                </a:solidFill>
                <a:latin typeface="Times New Roman"/>
                <a:ea typeface="Times New Roman"/>
                <a:cs typeface="Times New Roman"/>
                <a:sym typeface="Times New Roman"/>
              </a:rPr>
              <a:t>38.3dB</a:t>
            </a:r>
          </a:p>
        </p:txBody>
      </p:sp>
      <p:graphicFrame>
        <p:nvGraphicFramePr>
          <p:cNvPr id="276" name="Google Shape;276;p35"/>
          <p:cNvGraphicFramePr/>
          <p:nvPr>
            <p:extLst>
              <p:ext uri="{D42A27DB-BD31-4B8C-83A1-F6EECF244321}">
                <p14:modId xmlns:p14="http://schemas.microsoft.com/office/powerpoint/2010/main" val="1768330053"/>
              </p:ext>
            </p:extLst>
          </p:nvPr>
        </p:nvGraphicFramePr>
        <p:xfrm>
          <a:off x="954208" y="2092716"/>
          <a:ext cx="6479999" cy="3255913"/>
        </p:xfrm>
        <a:graphic>
          <a:graphicData uri="http://schemas.openxmlformats.org/drawingml/2006/table">
            <a:tbl>
              <a:tblPr>
                <a:noFill/>
                <a:tableStyleId>{B38D0BBD-ECF0-4B8F-9BB5-E05DB4460BE1}</a:tableStyleId>
              </a:tblPr>
              <a:tblGrid>
                <a:gridCol w="620478">
                  <a:extLst>
                    <a:ext uri="{9D8B030D-6E8A-4147-A177-3AD203B41FA5}">
                      <a16:colId xmlns:a16="http://schemas.microsoft.com/office/drawing/2014/main" val="20000"/>
                    </a:ext>
                  </a:extLst>
                </a:gridCol>
                <a:gridCol w="1936097">
                  <a:extLst>
                    <a:ext uri="{9D8B030D-6E8A-4147-A177-3AD203B41FA5}">
                      <a16:colId xmlns:a16="http://schemas.microsoft.com/office/drawing/2014/main" val="20001"/>
                    </a:ext>
                  </a:extLst>
                </a:gridCol>
                <a:gridCol w="1307808">
                  <a:extLst>
                    <a:ext uri="{9D8B030D-6E8A-4147-A177-3AD203B41FA5}">
                      <a16:colId xmlns:a16="http://schemas.microsoft.com/office/drawing/2014/main" val="20002"/>
                    </a:ext>
                  </a:extLst>
                </a:gridCol>
                <a:gridCol w="1307808">
                  <a:extLst>
                    <a:ext uri="{9D8B030D-6E8A-4147-A177-3AD203B41FA5}">
                      <a16:colId xmlns:a16="http://schemas.microsoft.com/office/drawing/2014/main" val="20003"/>
                    </a:ext>
                  </a:extLst>
                </a:gridCol>
                <a:gridCol w="1307808">
                  <a:extLst>
                    <a:ext uri="{9D8B030D-6E8A-4147-A177-3AD203B41FA5}">
                      <a16:colId xmlns:a16="http://schemas.microsoft.com/office/drawing/2014/main" val="20004"/>
                    </a:ext>
                  </a:extLst>
                </a:gridCol>
              </a:tblGrid>
              <a:tr h="396026">
                <a:tc>
                  <a:txBody>
                    <a:bodyPr/>
                    <a:lstStyle/>
                    <a:p>
                      <a:pPr marL="0" lvl="0" indent="0" algn="ctr" rtl="0">
                        <a:spcBef>
                          <a:spcPts val="0"/>
                        </a:spcBef>
                        <a:spcAft>
                          <a:spcPts val="0"/>
                        </a:spcAft>
                        <a:buNone/>
                      </a:pPr>
                      <a:r>
                        <a:rPr lang="en" sz="1400" b="1" dirty="0" err="1">
                          <a:latin typeface="Times New Roman"/>
                          <a:ea typeface="Times New Roman"/>
                          <a:cs typeface="Times New Roman"/>
                          <a:sym typeface="Times New Roman"/>
                        </a:rPr>
                        <a:t>S.No</a:t>
                      </a:r>
                      <a:r>
                        <a:rPr lang="en" sz="1400" b="1" dirty="0">
                          <a:latin typeface="Times New Roman"/>
                          <a:ea typeface="Times New Roman"/>
                          <a:cs typeface="Times New Roman"/>
                          <a:sym typeface="Times New Roman"/>
                        </a:rPr>
                        <a:t>:</a:t>
                      </a:r>
                      <a:endParaRPr sz="1400" b="1" dirty="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400" b="1" dirty="0">
                          <a:latin typeface="Times New Roman"/>
                          <a:ea typeface="Times New Roman"/>
                          <a:cs typeface="Times New Roman"/>
                          <a:sym typeface="Times New Roman"/>
                        </a:rPr>
                        <a:t>SAR IMAGE DATE:</a:t>
                      </a:r>
                      <a:endParaRPr sz="1400" b="1" dirty="0">
                        <a:latin typeface="Times New Roman"/>
                        <a:ea typeface="Times New Roman"/>
                        <a:cs typeface="Times New Roman"/>
                        <a:sym typeface="Times New Roman"/>
                      </a:endParaRPr>
                    </a:p>
                  </a:txBody>
                  <a:tcPr marL="91425" marR="91425" marT="91425" marB="91425">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latin typeface="Times New Roman"/>
                          <a:ea typeface="Times New Roman"/>
                          <a:cs typeface="Times New Roman"/>
                          <a:sym typeface="Times New Roman"/>
                        </a:rPr>
                        <a:t>RCS of CR:</a:t>
                      </a:r>
                      <a:endParaRPr sz="1400" b="1" dirty="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400" b="1" dirty="0">
                          <a:latin typeface="Times New Roman"/>
                          <a:ea typeface="Times New Roman"/>
                          <a:cs typeface="Times New Roman"/>
                          <a:sym typeface="Times New Roman"/>
                        </a:rPr>
                        <a:t>RCS of ECR1:</a:t>
                      </a:r>
                      <a:endParaRPr sz="1400" b="1" dirty="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400" b="1" dirty="0">
                          <a:latin typeface="Times New Roman"/>
                          <a:ea typeface="Times New Roman"/>
                          <a:cs typeface="Times New Roman"/>
                          <a:sym typeface="Times New Roman"/>
                        </a:rPr>
                        <a:t>RCS of ECR2:</a:t>
                      </a:r>
                      <a:endParaRPr sz="1400" b="1"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408339">
                <a:tc>
                  <a:txBody>
                    <a:bodyPr/>
                    <a:lstStyle/>
                    <a:p>
                      <a:pPr marL="0" lvl="0" indent="0" algn="ctr" rtl="0">
                        <a:spcBef>
                          <a:spcPts val="0"/>
                        </a:spcBef>
                        <a:spcAft>
                          <a:spcPts val="0"/>
                        </a:spcAft>
                        <a:buNone/>
                      </a:pPr>
                      <a:r>
                        <a:rPr lang="en-US" sz="1400" b="1" dirty="0">
                          <a:latin typeface="Times New Roman"/>
                          <a:ea typeface="Times New Roman"/>
                          <a:cs typeface="Times New Roman"/>
                          <a:sym typeface="Times New Roman"/>
                        </a:rPr>
                        <a:t>1</a:t>
                      </a:r>
                      <a:endParaRPr sz="1400" b="1" dirty="0">
                        <a:latin typeface="Times New Roman"/>
                        <a:ea typeface="Times New Roman"/>
                        <a:cs typeface="Times New Roman"/>
                        <a:sym typeface="Times New Roman"/>
                      </a:endParaRPr>
                    </a:p>
                  </a:txBody>
                  <a:tcPr marL="91425" marR="91425" marT="91425" marB="91425">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US" sz="1400" b="1" dirty="0">
                          <a:latin typeface="Times New Roman"/>
                          <a:ea typeface="Times New Roman"/>
                          <a:cs typeface="Times New Roman"/>
                          <a:sym typeface="Times New Roman"/>
                        </a:rPr>
                        <a:t>08-13-2021</a:t>
                      </a:r>
                      <a:endParaRPr sz="1400" b="1" dirty="0">
                        <a:latin typeface="Times New Roman"/>
                        <a:ea typeface="Times New Roman"/>
                        <a:cs typeface="Times New Roman"/>
                        <a:sym typeface="Times New Roman"/>
                      </a:endParaRPr>
                    </a:p>
                  </a:txBody>
                  <a:tcPr marL="28575" marR="28575" marT="19050" marB="19050" anchor="b">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lgn="ctr">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Times New Roman"/>
                          <a:ea typeface="Times New Roman"/>
                          <a:cs typeface="Times New Roman"/>
                          <a:sym typeface="Times New Roman"/>
                        </a:rPr>
                        <a:t>nan</a:t>
                      </a:r>
                      <a:endParaRPr sz="1400" dirty="0">
                        <a:latin typeface="Times New Roman"/>
                        <a:ea typeface="Times New Roman"/>
                        <a:cs typeface="Times New Roman"/>
                        <a:sym typeface="Times New Roman"/>
                      </a:endParaRPr>
                    </a:p>
                  </a:txBody>
                  <a:tcPr marL="91425" marR="91425" marT="91425" marB="91425">
                    <a:lnL w="9525" cap="flat" cmpd="sng" algn="ctr">
                      <a:solidFill>
                        <a:srgbClr val="CCCCCC"/>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US" sz="1400" dirty="0">
                          <a:latin typeface="Times New Roman"/>
                          <a:ea typeface="Times New Roman"/>
                          <a:cs typeface="Times New Roman"/>
                          <a:sym typeface="Times New Roman"/>
                        </a:rPr>
                        <a:t>42.09</a:t>
                      </a:r>
                      <a:endParaRPr sz="1400" dirty="0">
                        <a:latin typeface="Times New Roman"/>
                        <a:ea typeface="Times New Roman"/>
                        <a:cs typeface="Times New Roman"/>
                        <a:sym typeface="Times New Roman"/>
                      </a:endParaRPr>
                    </a:p>
                  </a:txBody>
                  <a:tcPr marL="91425" marR="91425" marT="91425" marB="91425"/>
                </a:tc>
                <a:tc>
                  <a:txBody>
                    <a:bodyPr/>
                    <a:lstStyle/>
                    <a:p>
                      <a:pPr marL="0" lvl="0" indent="0" algn="ctr" rtl="0">
                        <a:lnSpc>
                          <a:spcPct val="115000"/>
                        </a:lnSpc>
                        <a:spcBef>
                          <a:spcPts val="0"/>
                        </a:spcBef>
                        <a:spcAft>
                          <a:spcPts val="0"/>
                        </a:spcAft>
                        <a:buNone/>
                      </a:pPr>
                      <a:r>
                        <a:rPr lang="en-US" sz="1400" dirty="0">
                          <a:latin typeface="Times New Roman"/>
                          <a:ea typeface="Times New Roman"/>
                          <a:cs typeface="Times New Roman"/>
                          <a:sym typeface="Times New Roman"/>
                        </a:rPr>
                        <a:t>36.81</a:t>
                      </a:r>
                      <a:endParaRPr sz="14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852724299"/>
                  </a:ext>
                </a:extLst>
              </a:tr>
              <a:tr h="408339">
                <a:tc>
                  <a:txBody>
                    <a:bodyPr/>
                    <a:lstStyle/>
                    <a:p>
                      <a:pPr marL="0" lvl="0" indent="0" algn="ctr" rtl="0">
                        <a:spcBef>
                          <a:spcPts val="0"/>
                        </a:spcBef>
                        <a:spcAft>
                          <a:spcPts val="0"/>
                        </a:spcAft>
                        <a:buNone/>
                      </a:pPr>
                      <a:r>
                        <a:rPr lang="en-US" sz="1400" b="1" dirty="0">
                          <a:latin typeface="Times New Roman"/>
                          <a:ea typeface="Times New Roman"/>
                          <a:cs typeface="Times New Roman"/>
                          <a:sym typeface="Times New Roman"/>
                        </a:rPr>
                        <a:t>2</a:t>
                      </a:r>
                      <a:endParaRPr sz="1400" b="1" dirty="0">
                        <a:latin typeface="Times New Roman"/>
                        <a:ea typeface="Times New Roman"/>
                        <a:cs typeface="Times New Roman"/>
                        <a:sym typeface="Times New Roman"/>
                      </a:endParaRPr>
                    </a:p>
                  </a:txBody>
                  <a:tcPr marL="91425" marR="91425" marT="91425" marB="91425">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US" sz="1400" b="1" dirty="0">
                          <a:latin typeface="Times New Roman"/>
                          <a:ea typeface="Times New Roman"/>
                          <a:cs typeface="Times New Roman"/>
                          <a:sym typeface="Times New Roman"/>
                        </a:rPr>
                        <a:t>09-06-2021</a:t>
                      </a:r>
                      <a:endParaRPr sz="1400" b="1" dirty="0">
                        <a:latin typeface="Times New Roman"/>
                        <a:ea typeface="Times New Roman"/>
                        <a:cs typeface="Times New Roman"/>
                        <a:sym typeface="Times New Roman"/>
                      </a:endParaRPr>
                    </a:p>
                  </a:txBody>
                  <a:tcPr marL="28575" marR="28575" marT="19050" marB="19050" anchor="b">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lgn="ctr">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latin typeface="Times New Roman"/>
                          <a:ea typeface="Times New Roman"/>
                          <a:cs typeface="Times New Roman"/>
                          <a:sym typeface="Times New Roman"/>
                        </a:rPr>
                        <a:t>nan</a:t>
                      </a:r>
                      <a:endParaRPr sz="1400" dirty="0">
                        <a:latin typeface="Times New Roman"/>
                        <a:ea typeface="Times New Roman"/>
                        <a:cs typeface="Times New Roman"/>
                        <a:sym typeface="Times New Roman"/>
                      </a:endParaRPr>
                    </a:p>
                  </a:txBody>
                  <a:tcPr marL="91425" marR="91425" marT="91425" marB="91425">
                    <a:lnL w="9525" cap="flat" cmpd="sng" algn="ctr">
                      <a:solidFill>
                        <a:srgbClr val="CCCCCC"/>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US" sz="1400" dirty="0">
                          <a:latin typeface="Times New Roman"/>
                          <a:ea typeface="Times New Roman"/>
                          <a:cs typeface="Times New Roman"/>
                          <a:sym typeface="Times New Roman"/>
                        </a:rPr>
                        <a:t>42.12</a:t>
                      </a:r>
                      <a:endParaRPr sz="1400" dirty="0">
                        <a:latin typeface="Times New Roman"/>
                        <a:ea typeface="Times New Roman"/>
                        <a:cs typeface="Times New Roman"/>
                        <a:sym typeface="Times New Roman"/>
                      </a:endParaRPr>
                    </a:p>
                  </a:txBody>
                  <a:tcPr marL="91425" marR="91425" marT="91425" marB="91425"/>
                </a:tc>
                <a:tc>
                  <a:txBody>
                    <a:bodyPr/>
                    <a:lstStyle/>
                    <a:p>
                      <a:pPr marL="0" lvl="0" indent="0" algn="ctr" rtl="0">
                        <a:lnSpc>
                          <a:spcPct val="115000"/>
                        </a:lnSpc>
                        <a:spcBef>
                          <a:spcPts val="0"/>
                        </a:spcBef>
                        <a:spcAft>
                          <a:spcPts val="0"/>
                        </a:spcAft>
                        <a:buNone/>
                      </a:pPr>
                      <a:r>
                        <a:rPr lang="en-US" sz="1400" dirty="0">
                          <a:latin typeface="Times New Roman"/>
                          <a:ea typeface="Times New Roman"/>
                          <a:cs typeface="Times New Roman"/>
                          <a:sym typeface="Times New Roman"/>
                        </a:rPr>
                        <a:t>39.98</a:t>
                      </a:r>
                      <a:endParaRPr sz="14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800241952"/>
                  </a:ext>
                </a:extLst>
              </a:tr>
              <a:tr h="408339">
                <a:tc>
                  <a:txBody>
                    <a:bodyPr/>
                    <a:lstStyle/>
                    <a:p>
                      <a:pPr marL="0" lvl="0" indent="0" algn="ctr" rtl="0">
                        <a:spcBef>
                          <a:spcPts val="0"/>
                        </a:spcBef>
                        <a:spcAft>
                          <a:spcPts val="0"/>
                        </a:spcAft>
                        <a:buNone/>
                      </a:pPr>
                      <a:r>
                        <a:rPr lang="en" sz="1400" b="1" dirty="0">
                          <a:latin typeface="Times New Roman"/>
                          <a:ea typeface="Times New Roman"/>
                          <a:cs typeface="Times New Roman"/>
                          <a:sym typeface="Times New Roman"/>
                        </a:rPr>
                        <a:t>3</a:t>
                      </a:r>
                      <a:endParaRPr sz="1400" b="1" dirty="0">
                        <a:latin typeface="Times New Roman"/>
                        <a:ea typeface="Times New Roman"/>
                        <a:cs typeface="Times New Roman"/>
                        <a:sym typeface="Times New Roman"/>
                      </a:endParaRPr>
                    </a:p>
                  </a:txBody>
                  <a:tcPr marL="91425" marR="91425" marT="91425" marB="91425">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400" b="1" dirty="0">
                          <a:latin typeface="Times New Roman"/>
                          <a:ea typeface="Times New Roman"/>
                          <a:cs typeface="Times New Roman"/>
                          <a:sym typeface="Times New Roman"/>
                        </a:rPr>
                        <a:t>09-18-2021</a:t>
                      </a:r>
                      <a:endParaRPr sz="1400" b="1" dirty="0">
                        <a:latin typeface="Times New Roman"/>
                        <a:ea typeface="Times New Roman"/>
                        <a:cs typeface="Times New Roman"/>
                        <a:sym typeface="Times New Roman"/>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 sz="1400">
                          <a:latin typeface="Times New Roman"/>
                          <a:ea typeface="Times New Roman"/>
                          <a:cs typeface="Times New Roman"/>
                          <a:sym typeface="Times New Roman"/>
                        </a:rPr>
                        <a:t>38.83</a:t>
                      </a:r>
                      <a:endParaRPr sz="1400">
                        <a:latin typeface="Times New Roman"/>
                        <a:ea typeface="Times New Roman"/>
                        <a:cs typeface="Times New Roman"/>
                        <a:sym typeface="Times New Roman"/>
                      </a:endParaRPr>
                    </a:p>
                  </a:txBody>
                  <a:tcPr marL="91425" marR="91425" marT="91425" marB="91425">
                    <a:lnL w="9525" cap="flat" cmpd="sng">
                      <a:solidFill>
                        <a:srgbClr val="CCCCCC"/>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dirty="0">
                          <a:solidFill>
                            <a:schemeClr val="dk1"/>
                          </a:solidFill>
                          <a:highlight>
                            <a:srgbClr val="FFFFFF"/>
                          </a:highlight>
                          <a:latin typeface="Times New Roman"/>
                          <a:ea typeface="Times New Roman"/>
                          <a:cs typeface="Times New Roman"/>
                          <a:sym typeface="Times New Roman"/>
                        </a:rPr>
                        <a:t>44.08</a:t>
                      </a:r>
                      <a:endParaRPr sz="1400" dirty="0">
                        <a:latin typeface="Times New Roman"/>
                        <a:ea typeface="Times New Roman"/>
                        <a:cs typeface="Times New Roman"/>
                        <a:sym typeface="Times New Roman"/>
                      </a:endParaRPr>
                    </a:p>
                  </a:txBody>
                  <a:tcPr marL="91425" marR="91425" marT="91425" marB="91425"/>
                </a:tc>
                <a:tc>
                  <a:txBody>
                    <a:bodyPr/>
                    <a:lstStyle/>
                    <a:p>
                      <a:pPr marL="0" lvl="0" indent="0" algn="ctr" rtl="0">
                        <a:lnSpc>
                          <a:spcPct val="115000"/>
                        </a:lnSpc>
                        <a:spcBef>
                          <a:spcPts val="0"/>
                        </a:spcBef>
                        <a:spcAft>
                          <a:spcPts val="0"/>
                        </a:spcAft>
                        <a:buNone/>
                      </a:pPr>
                      <a:r>
                        <a:rPr lang="en" sz="1400">
                          <a:solidFill>
                            <a:schemeClr val="dk1"/>
                          </a:solidFill>
                          <a:highlight>
                            <a:srgbClr val="FFFFFF"/>
                          </a:highlight>
                          <a:latin typeface="Times New Roman"/>
                          <a:ea typeface="Times New Roman"/>
                          <a:cs typeface="Times New Roman"/>
                          <a:sym typeface="Times New Roman"/>
                        </a:rPr>
                        <a:t>40.07</a:t>
                      </a:r>
                      <a:endParaRPr sz="1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408339">
                <a:tc>
                  <a:txBody>
                    <a:bodyPr/>
                    <a:lstStyle/>
                    <a:p>
                      <a:pPr marL="0" lvl="0" indent="0" algn="ctr" rtl="0">
                        <a:spcBef>
                          <a:spcPts val="0"/>
                        </a:spcBef>
                        <a:spcAft>
                          <a:spcPts val="0"/>
                        </a:spcAft>
                        <a:buNone/>
                      </a:pPr>
                      <a:r>
                        <a:rPr lang="en" sz="1400" b="1" dirty="0">
                          <a:latin typeface="Times New Roman"/>
                          <a:ea typeface="Times New Roman"/>
                          <a:cs typeface="Times New Roman"/>
                          <a:sym typeface="Times New Roman"/>
                        </a:rPr>
                        <a:t>4</a:t>
                      </a:r>
                      <a:endParaRPr sz="1400" b="1" dirty="0">
                        <a:latin typeface="Times New Roman"/>
                        <a:ea typeface="Times New Roman"/>
                        <a:cs typeface="Times New Roman"/>
                        <a:sym typeface="Times New Roman"/>
                      </a:endParaRPr>
                    </a:p>
                  </a:txBody>
                  <a:tcPr marL="91425" marR="91425" marT="91425" marB="91425">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400" b="1">
                          <a:latin typeface="Times New Roman"/>
                          <a:ea typeface="Times New Roman"/>
                          <a:cs typeface="Times New Roman"/>
                          <a:sym typeface="Times New Roman"/>
                        </a:rPr>
                        <a:t>09-30-2021</a:t>
                      </a:r>
                      <a:endParaRPr sz="1400" b="1">
                        <a:latin typeface="Times New Roman"/>
                        <a:ea typeface="Times New Roman"/>
                        <a:cs typeface="Times New Roman"/>
                        <a:sym typeface="Times New Roman"/>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 sz="1400">
                          <a:latin typeface="Times New Roman"/>
                          <a:ea typeface="Times New Roman"/>
                          <a:cs typeface="Times New Roman"/>
                          <a:sym typeface="Times New Roman"/>
                        </a:rPr>
                        <a:t>37.96</a:t>
                      </a:r>
                      <a:endParaRPr sz="1400">
                        <a:latin typeface="Times New Roman"/>
                        <a:ea typeface="Times New Roman"/>
                        <a:cs typeface="Times New Roman"/>
                        <a:sym typeface="Times New Roman"/>
                      </a:endParaRPr>
                    </a:p>
                  </a:txBody>
                  <a:tcPr marL="91425" marR="91425" marT="91425" marB="91425">
                    <a:lnL w="9525" cap="flat" cmpd="sng">
                      <a:solidFill>
                        <a:srgbClr val="CCCCCC"/>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a:solidFill>
                            <a:schemeClr val="dk1"/>
                          </a:solidFill>
                          <a:highlight>
                            <a:srgbClr val="FFFFFF"/>
                          </a:highlight>
                          <a:latin typeface="Times New Roman"/>
                          <a:ea typeface="Times New Roman"/>
                          <a:cs typeface="Times New Roman"/>
                          <a:sym typeface="Times New Roman"/>
                        </a:rPr>
                        <a:t>43.11</a:t>
                      </a:r>
                      <a:endParaRPr sz="1400">
                        <a:latin typeface="Times New Roman"/>
                        <a:ea typeface="Times New Roman"/>
                        <a:cs typeface="Times New Roman"/>
                        <a:sym typeface="Times New Roman"/>
                      </a:endParaRPr>
                    </a:p>
                  </a:txBody>
                  <a:tcPr marL="91425" marR="91425" marT="91425" marB="91425"/>
                </a:tc>
                <a:tc>
                  <a:txBody>
                    <a:bodyPr/>
                    <a:lstStyle/>
                    <a:p>
                      <a:pPr marL="0" lvl="0" indent="0" algn="ctr" rtl="0">
                        <a:lnSpc>
                          <a:spcPct val="115000"/>
                        </a:lnSpc>
                        <a:spcBef>
                          <a:spcPts val="0"/>
                        </a:spcBef>
                        <a:spcAft>
                          <a:spcPts val="0"/>
                        </a:spcAft>
                        <a:buNone/>
                      </a:pPr>
                      <a:r>
                        <a:rPr lang="en" sz="1400">
                          <a:solidFill>
                            <a:schemeClr val="dk1"/>
                          </a:solidFill>
                          <a:highlight>
                            <a:srgbClr val="FFFFFF"/>
                          </a:highlight>
                          <a:latin typeface="Times New Roman"/>
                          <a:ea typeface="Times New Roman"/>
                          <a:cs typeface="Times New Roman"/>
                          <a:sym typeface="Times New Roman"/>
                        </a:rPr>
                        <a:t>39.89</a:t>
                      </a:r>
                      <a:endParaRPr sz="1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408339">
                <a:tc>
                  <a:txBody>
                    <a:bodyPr/>
                    <a:lstStyle/>
                    <a:p>
                      <a:pPr marL="0" lvl="0" indent="0" algn="ctr" rtl="0">
                        <a:spcBef>
                          <a:spcPts val="0"/>
                        </a:spcBef>
                        <a:spcAft>
                          <a:spcPts val="0"/>
                        </a:spcAft>
                        <a:buNone/>
                      </a:pPr>
                      <a:r>
                        <a:rPr lang="en" sz="1400" b="1" dirty="0">
                          <a:latin typeface="Times New Roman"/>
                          <a:ea typeface="Times New Roman"/>
                          <a:cs typeface="Times New Roman"/>
                          <a:sym typeface="Times New Roman"/>
                        </a:rPr>
                        <a:t>5</a:t>
                      </a:r>
                      <a:endParaRPr sz="1400" b="1" dirty="0">
                        <a:latin typeface="Times New Roman"/>
                        <a:ea typeface="Times New Roman"/>
                        <a:cs typeface="Times New Roman"/>
                        <a:sym typeface="Times New Roman"/>
                      </a:endParaRPr>
                    </a:p>
                  </a:txBody>
                  <a:tcPr marL="91425" marR="91425" marT="91425" marB="91425">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400" b="1">
                          <a:latin typeface="Times New Roman"/>
                          <a:ea typeface="Times New Roman"/>
                          <a:cs typeface="Times New Roman"/>
                          <a:sym typeface="Times New Roman"/>
                        </a:rPr>
                        <a:t>10-12-2021</a:t>
                      </a:r>
                      <a:endParaRPr sz="1400" b="1">
                        <a:latin typeface="Times New Roman"/>
                        <a:ea typeface="Times New Roman"/>
                        <a:cs typeface="Times New Roman"/>
                        <a:sym typeface="Times New Roman"/>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 sz="1400">
                          <a:latin typeface="Times New Roman"/>
                          <a:ea typeface="Times New Roman"/>
                          <a:cs typeface="Times New Roman"/>
                          <a:sym typeface="Times New Roman"/>
                        </a:rPr>
                        <a:t>nan</a:t>
                      </a:r>
                      <a:endParaRPr sz="1400">
                        <a:latin typeface="Times New Roman"/>
                        <a:ea typeface="Times New Roman"/>
                        <a:cs typeface="Times New Roman"/>
                        <a:sym typeface="Times New Roman"/>
                      </a:endParaRPr>
                    </a:p>
                  </a:txBody>
                  <a:tcPr marL="91425" marR="91425" marT="91425" marB="91425">
                    <a:lnL w="9525" cap="flat" cmpd="sng">
                      <a:solidFill>
                        <a:srgbClr val="CCCCCC"/>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a:solidFill>
                            <a:schemeClr val="dk1"/>
                          </a:solidFill>
                          <a:highlight>
                            <a:srgbClr val="FFFFFF"/>
                          </a:highlight>
                          <a:latin typeface="Times New Roman"/>
                          <a:ea typeface="Times New Roman"/>
                          <a:cs typeface="Times New Roman"/>
                          <a:sym typeface="Times New Roman"/>
                        </a:rPr>
                        <a:t>43.95</a:t>
                      </a:r>
                      <a:endParaRPr sz="1400">
                        <a:latin typeface="Times New Roman"/>
                        <a:ea typeface="Times New Roman"/>
                        <a:cs typeface="Times New Roman"/>
                        <a:sym typeface="Times New Roman"/>
                      </a:endParaRPr>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41.24</a:t>
                      </a:r>
                      <a:endParaRPr sz="1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408339">
                <a:tc>
                  <a:txBody>
                    <a:bodyPr/>
                    <a:lstStyle/>
                    <a:p>
                      <a:pPr marL="0" lvl="0" indent="0" algn="ctr" rtl="0">
                        <a:spcBef>
                          <a:spcPts val="0"/>
                        </a:spcBef>
                        <a:spcAft>
                          <a:spcPts val="0"/>
                        </a:spcAft>
                        <a:buNone/>
                      </a:pPr>
                      <a:r>
                        <a:rPr lang="en" sz="1400" b="1" dirty="0">
                          <a:latin typeface="Times New Roman"/>
                          <a:ea typeface="Times New Roman"/>
                          <a:cs typeface="Times New Roman"/>
                          <a:sym typeface="Times New Roman"/>
                        </a:rPr>
                        <a:t>6</a:t>
                      </a:r>
                      <a:endParaRPr sz="1400" b="1" dirty="0">
                        <a:latin typeface="Times New Roman"/>
                        <a:ea typeface="Times New Roman"/>
                        <a:cs typeface="Times New Roman"/>
                        <a:sym typeface="Times New Roman"/>
                      </a:endParaRPr>
                    </a:p>
                  </a:txBody>
                  <a:tcPr marL="91425" marR="91425" marT="91425" marB="91425">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400" b="1">
                          <a:latin typeface="Times New Roman"/>
                          <a:ea typeface="Times New Roman"/>
                          <a:cs typeface="Times New Roman"/>
                          <a:sym typeface="Times New Roman"/>
                        </a:rPr>
                        <a:t>10-24-2021</a:t>
                      </a:r>
                      <a:endParaRPr sz="1400" b="1">
                        <a:latin typeface="Times New Roman"/>
                        <a:ea typeface="Times New Roman"/>
                        <a:cs typeface="Times New Roman"/>
                        <a:sym typeface="Times New Roman"/>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 sz="1400">
                          <a:latin typeface="Times New Roman"/>
                          <a:ea typeface="Times New Roman"/>
                          <a:cs typeface="Times New Roman"/>
                          <a:sym typeface="Times New Roman"/>
                        </a:rPr>
                        <a:t>nan</a:t>
                      </a:r>
                      <a:endParaRPr sz="1400">
                        <a:latin typeface="Times New Roman"/>
                        <a:ea typeface="Times New Roman"/>
                        <a:cs typeface="Times New Roman"/>
                        <a:sym typeface="Times New Roman"/>
                      </a:endParaRPr>
                    </a:p>
                  </a:txBody>
                  <a:tcPr marL="91425" marR="91425" marT="91425" marB="91425">
                    <a:lnL w="9525" cap="flat" cmpd="sng">
                      <a:solidFill>
                        <a:srgbClr val="CCCCCC"/>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a:solidFill>
                            <a:schemeClr val="dk1"/>
                          </a:solidFill>
                          <a:highlight>
                            <a:srgbClr val="FFFFFF"/>
                          </a:highlight>
                          <a:latin typeface="Times New Roman"/>
                          <a:ea typeface="Times New Roman"/>
                          <a:cs typeface="Times New Roman"/>
                          <a:sym typeface="Times New Roman"/>
                        </a:rPr>
                        <a:t>44.64</a:t>
                      </a:r>
                      <a:endParaRPr sz="1400">
                        <a:latin typeface="Times New Roman"/>
                        <a:ea typeface="Times New Roman"/>
                        <a:cs typeface="Times New Roman"/>
                        <a:sym typeface="Times New Roman"/>
                      </a:endParaRPr>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 sz="1400">
                          <a:solidFill>
                            <a:schemeClr val="dk1"/>
                          </a:solidFill>
                          <a:highlight>
                            <a:srgbClr val="FFFFFF"/>
                          </a:highlight>
                          <a:latin typeface="Times New Roman"/>
                          <a:ea typeface="Times New Roman"/>
                          <a:cs typeface="Times New Roman"/>
                          <a:sym typeface="Times New Roman"/>
                        </a:rPr>
                        <a:t> 39.24</a:t>
                      </a:r>
                      <a:endParaRPr sz="1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408339">
                <a:tc>
                  <a:txBody>
                    <a:bodyPr/>
                    <a:lstStyle/>
                    <a:p>
                      <a:pPr marL="0" lvl="0" indent="0" algn="ctr" rtl="0">
                        <a:spcBef>
                          <a:spcPts val="0"/>
                        </a:spcBef>
                        <a:spcAft>
                          <a:spcPts val="0"/>
                        </a:spcAft>
                        <a:buNone/>
                      </a:pPr>
                      <a:r>
                        <a:rPr lang="en" sz="1400" b="1" dirty="0">
                          <a:latin typeface="Times New Roman"/>
                          <a:ea typeface="Times New Roman"/>
                          <a:cs typeface="Times New Roman"/>
                          <a:sym typeface="Times New Roman"/>
                        </a:rPr>
                        <a:t>7</a:t>
                      </a:r>
                      <a:endParaRPr sz="1400" b="1" dirty="0">
                        <a:latin typeface="Times New Roman"/>
                        <a:ea typeface="Times New Roman"/>
                        <a:cs typeface="Times New Roman"/>
                        <a:sym typeface="Times New Roman"/>
                      </a:endParaRPr>
                    </a:p>
                  </a:txBody>
                  <a:tcPr marL="91425" marR="91425" marT="91425" marB="91425">
                    <a:lnL w="9525" cap="flat" cmpd="sng" algn="ctr">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400" b="1">
                          <a:latin typeface="Times New Roman"/>
                          <a:ea typeface="Times New Roman"/>
                          <a:cs typeface="Times New Roman"/>
                          <a:sym typeface="Times New Roman"/>
                        </a:rPr>
                        <a:t>11-29-2021</a:t>
                      </a:r>
                      <a:endParaRPr sz="1400" b="1">
                        <a:latin typeface="Times New Roman"/>
                        <a:ea typeface="Times New Roman"/>
                        <a:cs typeface="Times New Roman"/>
                        <a:sym typeface="Times New Roman"/>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 sz="1400">
                          <a:latin typeface="Times New Roman"/>
                          <a:ea typeface="Times New Roman"/>
                          <a:cs typeface="Times New Roman"/>
                          <a:sym typeface="Times New Roman"/>
                        </a:rPr>
                        <a:t>nan</a:t>
                      </a:r>
                      <a:endParaRPr sz="1400">
                        <a:latin typeface="Times New Roman"/>
                        <a:ea typeface="Times New Roman"/>
                        <a:cs typeface="Times New Roman"/>
                        <a:sym typeface="Times New Roman"/>
                      </a:endParaRPr>
                    </a:p>
                  </a:txBody>
                  <a:tcPr marL="91425" marR="91425" marT="91425" marB="91425">
                    <a:lnL w="9525" cap="flat" cmpd="sng">
                      <a:solidFill>
                        <a:srgbClr val="CCCCCC"/>
                      </a:solidFill>
                      <a:prstDash val="solid"/>
                      <a:round/>
                      <a:headEnd type="none" w="sm" len="sm"/>
                      <a:tailEnd type="none" w="sm" len="sm"/>
                    </a:lnL>
                  </a:tcPr>
                </a:tc>
                <a:tc>
                  <a:txBody>
                    <a:bodyPr/>
                    <a:lstStyle/>
                    <a:p>
                      <a:pPr marL="0" lvl="0" indent="0" algn="ctr" rtl="0">
                        <a:lnSpc>
                          <a:spcPct val="115000"/>
                        </a:lnSpc>
                        <a:spcBef>
                          <a:spcPts val="0"/>
                        </a:spcBef>
                        <a:spcAft>
                          <a:spcPts val="0"/>
                        </a:spcAft>
                        <a:buClr>
                          <a:schemeClr val="dk1"/>
                        </a:buClr>
                        <a:buSzPts val="1100"/>
                        <a:buFont typeface="Arial"/>
                        <a:buNone/>
                      </a:pPr>
                      <a:r>
                        <a:rPr lang="en" sz="1400" dirty="0">
                          <a:solidFill>
                            <a:schemeClr val="dk1"/>
                          </a:solidFill>
                          <a:highlight>
                            <a:srgbClr val="FFFFFF"/>
                          </a:highlight>
                          <a:latin typeface="Times New Roman"/>
                          <a:ea typeface="Times New Roman"/>
                          <a:cs typeface="Times New Roman"/>
                          <a:sym typeface="Times New Roman"/>
                        </a:rPr>
                        <a:t>44.81</a:t>
                      </a:r>
                      <a:endParaRPr sz="1400" dirty="0">
                        <a:latin typeface="Times New Roman"/>
                        <a:ea typeface="Times New Roman"/>
                        <a:cs typeface="Times New Roman"/>
                        <a:sym typeface="Times New Roman"/>
                      </a:endParaRPr>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 sz="1400" dirty="0">
                          <a:solidFill>
                            <a:schemeClr val="dk1"/>
                          </a:solidFill>
                          <a:highlight>
                            <a:srgbClr val="FFFFFF"/>
                          </a:highlight>
                          <a:latin typeface="Times New Roman"/>
                          <a:ea typeface="Times New Roman"/>
                          <a:cs typeface="Times New Roman"/>
                          <a:sym typeface="Times New Roman"/>
                        </a:rPr>
                        <a:t>41.25</a:t>
                      </a:r>
                      <a:endParaRPr sz="14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bl>
          </a:graphicData>
        </a:graphic>
      </p:graphicFrame>
      <p:sp>
        <p:nvSpPr>
          <p:cNvPr id="277" name="Google Shape;277;p3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7" name="TextBox 6">
            <a:extLst>
              <a:ext uri="{FF2B5EF4-FFF2-40B4-BE49-F238E27FC236}">
                <a16:creationId xmlns:a16="http://schemas.microsoft.com/office/drawing/2014/main" id="{38348DDD-3D0B-214B-AE1E-D5A107EC8827}"/>
              </a:ext>
            </a:extLst>
          </p:cNvPr>
          <p:cNvSpPr txBox="1"/>
          <p:nvPr/>
        </p:nvSpPr>
        <p:spPr>
          <a:xfrm>
            <a:off x="2705293" y="5459215"/>
            <a:ext cx="4011034"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Table 2: </a:t>
            </a:r>
            <a:r>
              <a:rPr lang="en-IN" sz="1200" i="1" dirty="0">
                <a:latin typeface="Times New Roman" panose="02020603050405020304" pitchFamily="18" charset="0"/>
                <a:cs typeface="Times New Roman" panose="02020603050405020304" pitchFamily="18" charset="0"/>
              </a:rPr>
              <a:t>RCS values of point targets measured from SAR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lvl="0"/>
            <a:r>
              <a:rPr lang="en" sz="2400" b="1" dirty="0">
                <a:latin typeface="Times New Roman"/>
                <a:ea typeface="Times New Roman"/>
                <a:cs typeface="Times New Roman"/>
                <a:sym typeface="Times New Roman"/>
              </a:rPr>
              <a:t>9. Results (Cont.)</a:t>
            </a:r>
            <a:endParaRPr sz="2400" b="1" dirty="0">
              <a:latin typeface="Times New Roman"/>
              <a:ea typeface="Times New Roman"/>
              <a:cs typeface="Times New Roman"/>
              <a:sym typeface="Times New Roman"/>
            </a:endParaRPr>
          </a:p>
        </p:txBody>
      </p:sp>
      <p:sp>
        <p:nvSpPr>
          <p:cNvPr id="283" name="Google Shape;283;p3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latin typeface="Times New Roman"/>
                <a:ea typeface="Times New Roman"/>
                <a:cs typeface="Times New Roman"/>
                <a:sym typeface="Times New Roman"/>
              </a:rPr>
              <a:t>The following is a plot between RCS of the point targets (CR, ECR1, ECR):</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284" name="Google Shape;284;p3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pic>
        <p:nvPicPr>
          <p:cNvPr id="285" name="Google Shape;285;p36"/>
          <p:cNvPicPr preferRelativeResize="0"/>
          <p:nvPr/>
        </p:nvPicPr>
        <p:blipFill rotWithShape="1">
          <a:blip r:embed="rId3">
            <a:alphaModFix/>
          </a:blip>
          <a:srcRect t="2474" b="-300"/>
          <a:stretch/>
        </p:blipFill>
        <p:spPr>
          <a:xfrm>
            <a:off x="1546650" y="2280744"/>
            <a:ext cx="6050700" cy="3431705"/>
          </a:xfrm>
          <a:prstGeom prst="rect">
            <a:avLst/>
          </a:prstGeom>
          <a:noFill/>
          <a:ln>
            <a:noFill/>
          </a:ln>
        </p:spPr>
      </p:pic>
      <p:sp>
        <p:nvSpPr>
          <p:cNvPr id="7" name="Google Shape;85;p16">
            <a:extLst>
              <a:ext uri="{FF2B5EF4-FFF2-40B4-BE49-F238E27FC236}">
                <a16:creationId xmlns:a16="http://schemas.microsoft.com/office/drawing/2014/main" id="{25CB97CF-9F73-AC40-82B8-061725834A52}"/>
              </a:ext>
            </a:extLst>
          </p:cNvPr>
          <p:cNvSpPr txBox="1"/>
          <p:nvPr/>
        </p:nvSpPr>
        <p:spPr>
          <a:xfrm>
            <a:off x="311700" y="6250787"/>
            <a:ext cx="8181900" cy="326213"/>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r>
              <a:rPr lang="en-IN" sz="800" dirty="0">
                <a:solidFill>
                  <a:schemeClr val="dk1"/>
                </a:solidFill>
                <a:latin typeface="Times New Roman"/>
                <a:ea typeface="Times New Roman"/>
                <a:cs typeface="Times New Roman"/>
                <a:sym typeface="Times New Roman"/>
              </a:rPr>
              <a:t>https://</a:t>
            </a:r>
            <a:r>
              <a:rPr lang="en-IN" sz="800" dirty="0" err="1">
                <a:solidFill>
                  <a:schemeClr val="dk1"/>
                </a:solidFill>
                <a:latin typeface="Times New Roman"/>
                <a:ea typeface="Times New Roman"/>
                <a:cs typeface="Times New Roman"/>
                <a:sym typeface="Times New Roman"/>
              </a:rPr>
              <a:t>github.com</a:t>
            </a:r>
            <a:r>
              <a:rPr lang="en-IN" sz="800" dirty="0">
                <a:solidFill>
                  <a:schemeClr val="dk1"/>
                </a:solidFill>
                <a:latin typeface="Times New Roman"/>
                <a:ea typeface="Times New Roman"/>
                <a:cs typeface="Times New Roman"/>
                <a:sym typeface="Times New Roman"/>
              </a:rPr>
              <a:t>/jayepraveen999/ESPACE-Seminar-2022--Automation-of-SAR-Preprocessing</a:t>
            </a:r>
            <a:endParaRPr sz="800" dirty="0">
              <a:solidFill>
                <a:schemeClr val="dk1"/>
              </a:solidFill>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3F357380-81F6-6D4A-913B-C4A5774D323C}"/>
              </a:ext>
            </a:extLst>
          </p:cNvPr>
          <p:cNvSpPr txBox="1"/>
          <p:nvPr/>
        </p:nvSpPr>
        <p:spPr>
          <a:xfrm>
            <a:off x="2190045" y="5763641"/>
            <a:ext cx="3320140"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Fig.16: Amplitude over time graph of point targets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lvl="0"/>
            <a:r>
              <a:rPr lang="en" sz="2400" b="1" dirty="0">
                <a:latin typeface="Times New Roman"/>
                <a:ea typeface="Times New Roman"/>
                <a:cs typeface="Times New Roman"/>
                <a:sym typeface="Times New Roman"/>
              </a:rPr>
              <a:t>9. Results (Cont.)</a:t>
            </a:r>
            <a:endParaRPr sz="2400" b="1" dirty="0">
              <a:latin typeface="Times New Roman"/>
              <a:ea typeface="Times New Roman"/>
              <a:cs typeface="Times New Roman"/>
              <a:sym typeface="Times New Roman"/>
            </a:endParaRPr>
          </a:p>
        </p:txBody>
      </p:sp>
      <p:sp>
        <p:nvSpPr>
          <p:cNvPr id="291" name="Google Shape;291;p3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latin typeface="Times New Roman"/>
                <a:ea typeface="Times New Roman"/>
                <a:cs typeface="Times New Roman"/>
                <a:sym typeface="Times New Roman"/>
              </a:rPr>
              <a:t>Time series video of the preprocessed SAR images:</a:t>
            </a:r>
            <a:endParaRPr dirty="0"/>
          </a:p>
          <a:p>
            <a:pPr marL="0" lvl="0" indent="0" algn="l" rtl="0">
              <a:spcBef>
                <a:spcPts val="1200"/>
              </a:spcBef>
              <a:spcAft>
                <a:spcPts val="1200"/>
              </a:spcAft>
              <a:buNone/>
            </a:pPr>
            <a:endParaRPr dirty="0"/>
          </a:p>
        </p:txBody>
      </p:sp>
      <p:sp>
        <p:nvSpPr>
          <p:cNvPr id="292" name="Google Shape;292;p3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pic>
        <p:nvPicPr>
          <p:cNvPr id="2" name="Online Media 1" descr="ESPACE Seminar Image Sequence Video.mp4">
            <a:hlinkClick r:id="" action="ppaction://media"/>
            <a:extLst>
              <a:ext uri="{FF2B5EF4-FFF2-40B4-BE49-F238E27FC236}">
                <a16:creationId xmlns:a16="http://schemas.microsoft.com/office/drawing/2014/main" id="{BE23B277-4C70-5D42-903C-7CF1BC1A703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85850" y="2169914"/>
            <a:ext cx="6972300" cy="39219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10. Conclusion</a:t>
            </a:r>
            <a:endParaRPr sz="2400" b="1">
              <a:latin typeface="Times New Roman"/>
              <a:ea typeface="Times New Roman"/>
              <a:cs typeface="Times New Roman"/>
              <a:sym typeface="Times New Roman"/>
            </a:endParaRPr>
          </a:p>
        </p:txBody>
      </p:sp>
      <p:sp>
        <p:nvSpPr>
          <p:cNvPr id="299" name="Google Shape;299;p3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Due to complex imaging technique of SAR sensors, preprocessing steps are necessary for the quantitative use.</a:t>
            </a:r>
            <a:endParaRPr dirty="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Corners reflectors are used to calibrate SAR sensors so that data from different sensors can be used together. </a:t>
            </a:r>
            <a:endParaRPr dirty="0">
              <a:solidFill>
                <a:schemeClr val="dk1"/>
              </a:solidFill>
              <a:latin typeface="Times New Roman"/>
              <a:ea typeface="Times New Roman"/>
              <a:cs typeface="Times New Roman"/>
              <a:sym typeface="Times New Roman"/>
            </a:endParaRPr>
          </a:p>
          <a:p>
            <a:pPr algn="just">
              <a:buClr>
                <a:schemeClr val="dk1"/>
              </a:buClr>
              <a:buFont typeface="Times New Roman"/>
              <a:buChar char="●"/>
            </a:pPr>
            <a:r>
              <a:rPr lang="en" dirty="0">
                <a:solidFill>
                  <a:schemeClr val="dk1"/>
                </a:solidFill>
                <a:latin typeface="Times New Roman"/>
                <a:ea typeface="Times New Roman"/>
                <a:cs typeface="Times New Roman"/>
                <a:sym typeface="Times New Roman"/>
              </a:rPr>
              <a:t>The RCS of CR is very close to the theoretical value and t</a:t>
            </a:r>
            <a:r>
              <a:rPr lang="en-IN" dirty="0">
                <a:solidFill>
                  <a:schemeClr val="dk1"/>
                </a:solidFill>
                <a:latin typeface="Times New Roman"/>
                <a:ea typeface="Times New Roman"/>
                <a:cs typeface="Times New Roman"/>
                <a:sym typeface="Times New Roman"/>
              </a:rPr>
              <a:t>he possible reasons for the offset of these values could be the effect of atmosphere and the surrounding environment.</a:t>
            </a:r>
            <a:endParaRPr lang="en" dirty="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The RCS values for the ECRs has a 3-4dB fluctuations and this depends on internal gain setting of the amplifier and may changed after opening or closing the box.</a:t>
            </a:r>
          </a:p>
          <a:p>
            <a:pPr marL="457200" lvl="0" indent="-342900" algn="just"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ECRs are mostly used to measure the location accuracy of the SAR data.</a:t>
            </a:r>
            <a:endParaRPr dirty="0">
              <a:solidFill>
                <a:schemeClr val="dk1"/>
              </a:solidFill>
              <a:latin typeface="Times New Roman"/>
              <a:ea typeface="Times New Roman"/>
              <a:cs typeface="Times New Roman"/>
              <a:sym typeface="Times New Roman"/>
            </a:endParaRPr>
          </a:p>
        </p:txBody>
      </p:sp>
      <p:sp>
        <p:nvSpPr>
          <p:cNvPr id="300" name="Google Shape;300;p3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2400" b="1">
              <a:solidFill>
                <a:schemeClr val="dk1"/>
              </a:solidFill>
              <a:latin typeface="Times New Roman"/>
              <a:ea typeface="Times New Roman"/>
              <a:cs typeface="Times New Roman"/>
              <a:sym typeface="Times New Roman"/>
            </a:endParaRPr>
          </a:p>
          <a:p>
            <a:pPr marL="0" lvl="0" indent="0" algn="ctr" rtl="0">
              <a:spcBef>
                <a:spcPts val="1200"/>
              </a:spcBef>
              <a:spcAft>
                <a:spcPts val="0"/>
              </a:spcAft>
              <a:buNone/>
            </a:pPr>
            <a:endParaRPr sz="2400" b="1">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2400" b="1">
              <a:solidFill>
                <a:schemeClr val="dk1"/>
              </a:solidFill>
              <a:latin typeface="Times New Roman"/>
              <a:ea typeface="Times New Roman"/>
              <a:cs typeface="Times New Roman"/>
              <a:sym typeface="Times New Roman"/>
            </a:endParaRPr>
          </a:p>
          <a:p>
            <a:pPr marL="2743200" lvl="0" indent="457200" algn="l" rtl="0">
              <a:spcBef>
                <a:spcPts val="1200"/>
              </a:spcBef>
              <a:spcAft>
                <a:spcPts val="1200"/>
              </a:spcAft>
              <a:buNone/>
            </a:pPr>
            <a:r>
              <a:rPr lang="en" sz="2400" b="1">
                <a:solidFill>
                  <a:schemeClr val="dk1"/>
                </a:solidFill>
                <a:latin typeface="Times New Roman"/>
                <a:ea typeface="Times New Roman"/>
                <a:cs typeface="Times New Roman"/>
                <a:sym typeface="Times New Roman"/>
              </a:rPr>
              <a:t>Thank you!</a:t>
            </a:r>
            <a:endParaRPr sz="2400" b="1">
              <a:solidFill>
                <a:schemeClr val="dk1"/>
              </a:solidFill>
              <a:latin typeface="Times New Roman"/>
              <a:ea typeface="Times New Roman"/>
              <a:cs typeface="Times New Roman"/>
              <a:sym typeface="Times New Roman"/>
            </a:endParaRPr>
          </a:p>
        </p:txBody>
      </p:sp>
      <p:sp>
        <p:nvSpPr>
          <p:cNvPr id="306" name="Google Shape;306;p3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Table of Contents</a:t>
            </a:r>
            <a:endParaRPr sz="2400" b="1">
              <a:latin typeface="Times New Roman"/>
              <a:ea typeface="Times New Roman"/>
              <a:cs typeface="Times New Roman"/>
              <a:sym typeface="Times New Roman"/>
            </a:endParaRPr>
          </a:p>
        </p:txBody>
      </p:sp>
      <p:sp>
        <p:nvSpPr>
          <p:cNvPr id="71" name="Google Shape;71;p1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Times New Roman"/>
              <a:buAutoNum type="arabicPeriod"/>
            </a:pPr>
            <a:r>
              <a:rPr lang="en" dirty="0">
                <a:solidFill>
                  <a:schemeClr val="dk1"/>
                </a:solidFill>
                <a:latin typeface="Times New Roman"/>
                <a:ea typeface="Times New Roman"/>
                <a:cs typeface="Times New Roman"/>
                <a:sym typeface="Times New Roman"/>
              </a:rPr>
              <a:t>Introduction to SAR</a:t>
            </a:r>
            <a:endParaRPr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AutoNum type="arabicPeriod"/>
            </a:pPr>
            <a:r>
              <a:rPr lang="en" dirty="0">
                <a:solidFill>
                  <a:schemeClr val="dk1"/>
                </a:solidFill>
                <a:latin typeface="Times New Roman"/>
                <a:ea typeface="Times New Roman"/>
                <a:cs typeface="Times New Roman"/>
                <a:sym typeface="Times New Roman"/>
              </a:rPr>
              <a:t>Principle of SAR</a:t>
            </a:r>
            <a:endParaRPr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AutoNum type="arabicPeriod"/>
            </a:pPr>
            <a:r>
              <a:rPr lang="en" dirty="0">
                <a:solidFill>
                  <a:schemeClr val="dk1"/>
                </a:solidFill>
                <a:latin typeface="Times New Roman"/>
                <a:ea typeface="Times New Roman"/>
                <a:cs typeface="Times New Roman"/>
                <a:sym typeface="Times New Roman"/>
              </a:rPr>
              <a:t>SAR Geometry </a:t>
            </a:r>
            <a:endParaRPr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AutoNum type="arabicPeriod"/>
            </a:pPr>
            <a:r>
              <a:rPr lang="en" dirty="0">
                <a:solidFill>
                  <a:schemeClr val="dk1"/>
                </a:solidFill>
                <a:latin typeface="Times New Roman"/>
                <a:ea typeface="Times New Roman"/>
                <a:cs typeface="Times New Roman"/>
                <a:sym typeface="Times New Roman"/>
              </a:rPr>
              <a:t>SAR Radiometry </a:t>
            </a:r>
            <a:endParaRPr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AutoNum type="arabicPeriod"/>
            </a:pPr>
            <a:r>
              <a:rPr lang="en-US" dirty="0">
                <a:solidFill>
                  <a:schemeClr val="dk1"/>
                </a:solidFill>
                <a:latin typeface="Times New Roman"/>
                <a:ea typeface="Times New Roman"/>
                <a:cs typeface="Times New Roman"/>
                <a:sym typeface="Times New Roman"/>
              </a:rPr>
              <a:t>Sentinel 1 Mission</a:t>
            </a:r>
            <a:endParaRPr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AutoNum type="arabicPeriod"/>
            </a:pPr>
            <a:r>
              <a:rPr lang="en" dirty="0">
                <a:solidFill>
                  <a:schemeClr val="dk1"/>
                </a:solidFill>
                <a:latin typeface="Times New Roman"/>
                <a:ea typeface="Times New Roman"/>
                <a:cs typeface="Times New Roman"/>
                <a:sym typeface="Times New Roman"/>
              </a:rPr>
              <a:t>SAR Preprocessing Steps </a:t>
            </a:r>
            <a:endParaRPr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AutoNum type="arabicPeriod"/>
            </a:pPr>
            <a:r>
              <a:rPr lang="en" dirty="0">
                <a:solidFill>
                  <a:schemeClr val="dk1"/>
                </a:solidFill>
                <a:latin typeface="Times New Roman"/>
                <a:ea typeface="Times New Roman"/>
                <a:cs typeface="Times New Roman"/>
                <a:sym typeface="Times New Roman"/>
              </a:rPr>
              <a:t>Automation of Preprocessing Steps in SNAP Tool</a:t>
            </a:r>
            <a:endParaRPr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AutoNum type="arabicPeriod"/>
            </a:pPr>
            <a:r>
              <a:rPr lang="en" dirty="0">
                <a:solidFill>
                  <a:schemeClr val="dk1"/>
                </a:solidFill>
                <a:latin typeface="Times New Roman"/>
                <a:ea typeface="Times New Roman"/>
                <a:cs typeface="Times New Roman"/>
                <a:sym typeface="Times New Roman"/>
              </a:rPr>
              <a:t>Calculation of Radar Cross Section </a:t>
            </a:r>
            <a:endParaRPr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AutoNum type="arabicPeriod"/>
            </a:pPr>
            <a:r>
              <a:rPr lang="en" dirty="0">
                <a:solidFill>
                  <a:schemeClr val="dk1"/>
                </a:solidFill>
                <a:latin typeface="Times New Roman"/>
                <a:ea typeface="Times New Roman"/>
                <a:cs typeface="Times New Roman"/>
                <a:sym typeface="Times New Roman"/>
              </a:rPr>
              <a:t>Results </a:t>
            </a:r>
            <a:endParaRPr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AutoNum type="arabicPeriod"/>
            </a:pPr>
            <a:r>
              <a:rPr lang="en" dirty="0">
                <a:solidFill>
                  <a:schemeClr val="dk1"/>
                </a:solidFill>
                <a:latin typeface="Times New Roman"/>
                <a:ea typeface="Times New Roman"/>
                <a:cs typeface="Times New Roman"/>
                <a:sym typeface="Times New Roman"/>
              </a:rPr>
              <a:t>Conclusion</a:t>
            </a:r>
            <a:endParaRPr dirty="0">
              <a:solidFill>
                <a:schemeClr val="dk1"/>
              </a:solidFill>
              <a:latin typeface="Times New Roman"/>
              <a:ea typeface="Times New Roman"/>
              <a:cs typeface="Times New Roman"/>
              <a:sym typeface="Times New Roman"/>
            </a:endParaRPr>
          </a:p>
        </p:txBody>
      </p:sp>
      <p:sp>
        <p:nvSpPr>
          <p:cNvPr id="72" name="Google Shape;72;p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457200" lvl="0" indent="-382270" algn="l" rtl="0">
              <a:spcBef>
                <a:spcPts val="0"/>
              </a:spcBef>
              <a:spcAft>
                <a:spcPts val="0"/>
              </a:spcAft>
              <a:buSzPts val="2420"/>
              <a:buFont typeface="Times New Roman"/>
              <a:buAutoNum type="arabicPeriod"/>
            </a:pPr>
            <a:r>
              <a:rPr lang="en" sz="2420" b="1" dirty="0">
                <a:latin typeface="Times New Roman"/>
                <a:ea typeface="Times New Roman"/>
                <a:cs typeface="Times New Roman"/>
                <a:sym typeface="Times New Roman"/>
              </a:rPr>
              <a:t>Introduction to SAR (Cont.)</a:t>
            </a:r>
            <a:endParaRPr sz="2420" b="1" dirty="0">
              <a:latin typeface="Times New Roman"/>
              <a:ea typeface="Times New Roman"/>
              <a:cs typeface="Times New Roman"/>
              <a:sym typeface="Times New Roman"/>
            </a:endParaRPr>
          </a:p>
        </p:txBody>
      </p:sp>
      <p:sp>
        <p:nvSpPr>
          <p:cNvPr id="78" name="Google Shape;78;p1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Times New Roman"/>
                <a:ea typeface="Times New Roman"/>
                <a:cs typeface="Times New Roman"/>
                <a:sym typeface="Times New Roman"/>
              </a:rPr>
              <a:t>Why do we need SAR?</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dirty="0">
                <a:solidFill>
                  <a:schemeClr val="dk1"/>
                </a:solidFill>
                <a:latin typeface="Times New Roman"/>
                <a:ea typeface="Times New Roman"/>
                <a:cs typeface="Times New Roman"/>
                <a:sym typeface="Times New Roman"/>
              </a:rPr>
              <a:t>SAR is an Active Sensor: Day and night imaging capability</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i="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i="1"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chemeClr val="dk1"/>
              </a:solidFill>
              <a:latin typeface="Times New Roman"/>
              <a:ea typeface="Times New Roman"/>
              <a:cs typeface="Times New Roman"/>
              <a:sym typeface="Times New Roman"/>
            </a:endParaRPr>
          </a:p>
        </p:txBody>
      </p:sp>
      <p:grpSp>
        <p:nvGrpSpPr>
          <p:cNvPr id="79" name="Google Shape;79;p16"/>
          <p:cNvGrpSpPr/>
          <p:nvPr/>
        </p:nvGrpSpPr>
        <p:grpSpPr>
          <a:xfrm>
            <a:off x="591787" y="2659801"/>
            <a:ext cx="7960425" cy="3145188"/>
            <a:chOff x="443400" y="1819543"/>
            <a:chExt cx="7960425" cy="2358950"/>
          </a:xfrm>
        </p:grpSpPr>
        <p:pic>
          <p:nvPicPr>
            <p:cNvPr id="80" name="Google Shape;80;p16"/>
            <p:cNvPicPr preferRelativeResize="0"/>
            <p:nvPr/>
          </p:nvPicPr>
          <p:blipFill>
            <a:blip r:embed="rId3">
              <a:alphaModFix/>
            </a:blip>
            <a:stretch>
              <a:fillRect/>
            </a:stretch>
          </p:blipFill>
          <p:spPr>
            <a:xfrm>
              <a:off x="2270275" y="1819543"/>
              <a:ext cx="3790401" cy="2358950"/>
            </a:xfrm>
            <a:prstGeom prst="rect">
              <a:avLst/>
            </a:prstGeom>
            <a:noFill/>
            <a:ln>
              <a:noFill/>
            </a:ln>
          </p:spPr>
        </p:pic>
        <p:sp>
          <p:nvSpPr>
            <p:cNvPr id="81" name="Google Shape;81;p16"/>
            <p:cNvSpPr/>
            <p:nvPr/>
          </p:nvSpPr>
          <p:spPr>
            <a:xfrm>
              <a:off x="1556850" y="3379725"/>
              <a:ext cx="876900" cy="216900"/>
            </a:xfrm>
            <a:prstGeom prst="lef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flipH="1">
              <a:off x="5916675" y="3379725"/>
              <a:ext cx="876900" cy="2169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443400" y="2699850"/>
              <a:ext cx="1827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1"/>
                  </a:solidFill>
                </a:rPr>
                <a:t>Optical Remote Sensing </a:t>
              </a:r>
              <a:endParaRPr b="1">
                <a:solidFill>
                  <a:schemeClr val="accent1"/>
                </a:solidFill>
              </a:endParaRPr>
            </a:p>
          </p:txBody>
        </p:sp>
        <p:sp>
          <p:nvSpPr>
            <p:cNvPr id="84" name="Google Shape;84;p16"/>
            <p:cNvSpPr txBox="1"/>
            <p:nvPr/>
          </p:nvSpPr>
          <p:spPr>
            <a:xfrm>
              <a:off x="6576825" y="2764125"/>
              <a:ext cx="1827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4"/>
                  </a:solidFill>
                </a:rPr>
                <a:t>SAR Remote Sensing </a:t>
              </a:r>
              <a:endParaRPr b="1">
                <a:solidFill>
                  <a:schemeClr val="accent4"/>
                </a:solidFill>
              </a:endParaRPr>
            </a:p>
          </p:txBody>
        </p:sp>
      </p:grpSp>
      <p:sp>
        <p:nvSpPr>
          <p:cNvPr id="85" name="Google Shape;85;p16"/>
          <p:cNvSpPr txBox="1"/>
          <p:nvPr/>
        </p:nvSpPr>
        <p:spPr>
          <a:xfrm>
            <a:off x="311700" y="6250787"/>
            <a:ext cx="8181900" cy="32621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800" dirty="0">
                <a:solidFill>
                  <a:schemeClr val="dk1"/>
                </a:solidFill>
                <a:latin typeface="Times New Roman"/>
                <a:ea typeface="Times New Roman"/>
                <a:cs typeface="Times New Roman"/>
                <a:sym typeface="Times New Roman"/>
              </a:rPr>
              <a:t>Lopez Ornelas, Fernanda. (2016). The Mexican Water Forest: benefits of using remote sensing techniques to assess changes in land use and land cover. 10.13140/RG.2.2.11855.43685. </a:t>
            </a:r>
            <a:endParaRPr sz="800" dirty="0">
              <a:solidFill>
                <a:schemeClr val="dk1"/>
              </a:solidFill>
              <a:latin typeface="Times New Roman"/>
              <a:ea typeface="Times New Roman"/>
              <a:cs typeface="Times New Roman"/>
              <a:sym typeface="Times New Roman"/>
            </a:endParaRPr>
          </a:p>
        </p:txBody>
      </p:sp>
      <p:sp>
        <p:nvSpPr>
          <p:cNvPr id="86" name="Google Shape;86;p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2" name="TextBox 1">
            <a:extLst>
              <a:ext uri="{FF2B5EF4-FFF2-40B4-BE49-F238E27FC236}">
                <a16:creationId xmlns:a16="http://schemas.microsoft.com/office/drawing/2014/main" id="{A48D0CD9-123B-C743-B987-9EA23873AD84}"/>
              </a:ext>
            </a:extLst>
          </p:cNvPr>
          <p:cNvSpPr txBox="1"/>
          <p:nvPr/>
        </p:nvSpPr>
        <p:spPr>
          <a:xfrm>
            <a:off x="2969583" y="5825443"/>
            <a:ext cx="2688557"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Fig.1: Active vs Passive Remote Sensing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457200" lvl="0" indent="-382270">
              <a:buSzPts val="2420"/>
              <a:buFont typeface="Times New Roman"/>
              <a:buAutoNum type="arabicPeriod"/>
            </a:pPr>
            <a:r>
              <a:rPr lang="en" sz="2420" b="1" dirty="0">
                <a:latin typeface="Times New Roman"/>
                <a:ea typeface="Times New Roman"/>
                <a:cs typeface="Times New Roman"/>
                <a:sym typeface="Times New Roman"/>
              </a:rPr>
              <a:t>Introduction to SAR (Cont.)</a:t>
            </a:r>
            <a:endParaRPr sz="2420" b="1" dirty="0">
              <a:latin typeface="Times New Roman"/>
              <a:ea typeface="Times New Roman"/>
              <a:cs typeface="Times New Roman"/>
              <a:sym typeface="Times New Roman"/>
            </a:endParaRPr>
          </a:p>
        </p:txBody>
      </p:sp>
      <p:sp>
        <p:nvSpPr>
          <p:cNvPr id="92" name="Google Shape;92;p1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latin typeface="Times New Roman"/>
                <a:ea typeface="Times New Roman"/>
                <a:cs typeface="Times New Roman"/>
                <a:sym typeface="Times New Roman"/>
              </a:rPr>
              <a:t>SAR works at longer wavelengths : Weather Independence  </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r>
              <a:rPr lang="en" dirty="0"/>
              <a:t> </a:t>
            </a:r>
            <a:endParaRPr dirty="0"/>
          </a:p>
        </p:txBody>
      </p:sp>
      <p:pic>
        <p:nvPicPr>
          <p:cNvPr id="93" name="Google Shape;93;p17"/>
          <p:cNvPicPr preferRelativeResize="0"/>
          <p:nvPr/>
        </p:nvPicPr>
        <p:blipFill>
          <a:blip r:embed="rId3">
            <a:alphaModFix/>
          </a:blip>
          <a:stretch>
            <a:fillRect/>
          </a:stretch>
        </p:blipFill>
        <p:spPr>
          <a:xfrm>
            <a:off x="393213" y="2412325"/>
            <a:ext cx="8357575" cy="3013625"/>
          </a:xfrm>
          <a:prstGeom prst="rect">
            <a:avLst/>
          </a:prstGeom>
          <a:noFill/>
          <a:ln>
            <a:noFill/>
          </a:ln>
        </p:spPr>
      </p:pic>
      <p:sp>
        <p:nvSpPr>
          <p:cNvPr id="94" name="Google Shape;94;p17"/>
          <p:cNvSpPr/>
          <p:nvPr/>
        </p:nvSpPr>
        <p:spPr>
          <a:xfrm>
            <a:off x="7343475" y="4861233"/>
            <a:ext cx="508800" cy="247500"/>
          </a:xfrm>
          <a:prstGeom prst="notched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FF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7940773" y="4697355"/>
            <a:ext cx="66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4"/>
                </a:solidFill>
                <a:latin typeface="Times New Roman"/>
                <a:ea typeface="Times New Roman"/>
                <a:cs typeface="Times New Roman"/>
                <a:sym typeface="Times New Roman"/>
              </a:rPr>
              <a:t>SAR </a:t>
            </a:r>
            <a:endParaRPr sz="1600" b="1">
              <a:solidFill>
                <a:schemeClr val="accent4"/>
              </a:solidFill>
              <a:latin typeface="Times New Roman"/>
              <a:ea typeface="Times New Roman"/>
              <a:cs typeface="Times New Roman"/>
              <a:sym typeface="Times New Roman"/>
            </a:endParaRPr>
          </a:p>
        </p:txBody>
      </p:sp>
      <p:sp>
        <p:nvSpPr>
          <p:cNvPr id="97" name="Google Shape;97;p1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 name="Google Shape;85;p16">
            <a:extLst>
              <a:ext uri="{FF2B5EF4-FFF2-40B4-BE49-F238E27FC236}">
                <a16:creationId xmlns:a16="http://schemas.microsoft.com/office/drawing/2014/main" id="{C16408C9-C561-D340-A801-B4C34BCAE8EF}"/>
              </a:ext>
            </a:extLst>
          </p:cNvPr>
          <p:cNvSpPr txBox="1"/>
          <p:nvPr/>
        </p:nvSpPr>
        <p:spPr>
          <a:xfrm>
            <a:off x="311700" y="6250787"/>
            <a:ext cx="8181900" cy="467790"/>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r>
              <a:rPr lang="en-IN" sz="800" dirty="0">
                <a:solidFill>
                  <a:srgbClr val="333333"/>
                </a:solidFill>
                <a:highlight>
                  <a:srgbClr val="FCFCFC"/>
                </a:highlight>
                <a:latin typeface="Times New Roman"/>
                <a:ea typeface="Times New Roman"/>
                <a:cs typeface="Times New Roman"/>
                <a:sym typeface="Times New Roman"/>
              </a:rPr>
              <a:t>Srikanth, P., Chakraborty, A., Murthy, C.S. (2021). Crop Monitoring Using Microwave Remote Sensing. In: </a:t>
            </a:r>
            <a:r>
              <a:rPr lang="en-IN" sz="800" dirty="0" err="1">
                <a:solidFill>
                  <a:srgbClr val="333333"/>
                </a:solidFill>
                <a:highlight>
                  <a:srgbClr val="FCFCFC"/>
                </a:highlight>
                <a:latin typeface="Times New Roman"/>
                <a:ea typeface="Times New Roman"/>
                <a:cs typeface="Times New Roman"/>
                <a:sym typeface="Times New Roman"/>
              </a:rPr>
              <a:t>Mitran</a:t>
            </a:r>
            <a:r>
              <a:rPr lang="en-IN" sz="800" dirty="0">
                <a:solidFill>
                  <a:srgbClr val="333333"/>
                </a:solidFill>
                <a:highlight>
                  <a:srgbClr val="FCFCFC"/>
                </a:highlight>
                <a:latin typeface="Times New Roman"/>
                <a:ea typeface="Times New Roman"/>
                <a:cs typeface="Times New Roman"/>
                <a:sym typeface="Times New Roman"/>
              </a:rPr>
              <a:t>, T., Meena, R.S., Chakraborty, A. (eds) Geospatial Technologies for Crops and Soils. Springer, Singapore. https://</a:t>
            </a:r>
            <a:r>
              <a:rPr lang="en-IN" sz="800" dirty="0" err="1">
                <a:solidFill>
                  <a:srgbClr val="333333"/>
                </a:solidFill>
                <a:highlight>
                  <a:srgbClr val="FCFCFC"/>
                </a:highlight>
                <a:latin typeface="Times New Roman"/>
                <a:ea typeface="Times New Roman"/>
                <a:cs typeface="Times New Roman"/>
                <a:sym typeface="Times New Roman"/>
              </a:rPr>
              <a:t>doi.org</a:t>
            </a:r>
            <a:r>
              <a:rPr lang="en-IN" sz="800" dirty="0">
                <a:solidFill>
                  <a:srgbClr val="333333"/>
                </a:solidFill>
                <a:highlight>
                  <a:srgbClr val="FCFCFC"/>
                </a:highlight>
                <a:latin typeface="Times New Roman"/>
                <a:ea typeface="Times New Roman"/>
                <a:cs typeface="Times New Roman"/>
                <a:sym typeface="Times New Roman"/>
              </a:rPr>
              <a:t>/10.1007/978-981-15-6864-0_5</a:t>
            </a:r>
            <a:endParaRPr lang="en-IN" sz="800" dirty="0">
              <a:solidFill>
                <a:schemeClr val="dk1"/>
              </a:solidFill>
              <a:latin typeface="Times New Roman"/>
              <a:ea typeface="Times New Roman"/>
              <a:cs typeface="Times New Roman"/>
              <a:sym typeface="Times New Roman"/>
            </a:endParaRPr>
          </a:p>
        </p:txBody>
      </p:sp>
      <p:sp>
        <p:nvSpPr>
          <p:cNvPr id="12" name="TextBox 11">
            <a:extLst>
              <a:ext uri="{FF2B5EF4-FFF2-40B4-BE49-F238E27FC236}">
                <a16:creationId xmlns:a16="http://schemas.microsoft.com/office/drawing/2014/main" id="{499683A5-7251-734C-9032-E0181DFD2FF0}"/>
              </a:ext>
            </a:extLst>
          </p:cNvPr>
          <p:cNvSpPr txBox="1"/>
          <p:nvPr/>
        </p:nvSpPr>
        <p:spPr>
          <a:xfrm>
            <a:off x="2969583" y="5825443"/>
            <a:ext cx="2852063"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Fig.2: Bands used for SAR Remote Sensing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2. Principle of SAR</a:t>
            </a:r>
            <a:endParaRPr sz="2400" b="1">
              <a:latin typeface="Times New Roman"/>
              <a:ea typeface="Times New Roman"/>
              <a:cs typeface="Times New Roman"/>
              <a:sym typeface="Times New Roman"/>
            </a:endParaRPr>
          </a:p>
          <a:p>
            <a:pPr marL="0" lvl="0" indent="0" algn="l" rtl="0">
              <a:spcBef>
                <a:spcPts val="0"/>
              </a:spcBef>
              <a:spcAft>
                <a:spcPts val="0"/>
              </a:spcAft>
              <a:buNone/>
            </a:pPr>
            <a:endParaRPr sz="2400" b="1">
              <a:latin typeface="Times New Roman"/>
              <a:ea typeface="Times New Roman"/>
              <a:cs typeface="Times New Roman"/>
              <a:sym typeface="Times New Roman"/>
            </a:endParaRPr>
          </a:p>
        </p:txBody>
      </p:sp>
      <p:sp>
        <p:nvSpPr>
          <p:cNvPr id="103" name="Google Shape;103;p18"/>
          <p:cNvSpPr txBox="1">
            <a:spLocks noGrp="1"/>
          </p:cNvSpPr>
          <p:nvPr>
            <p:ph type="body" idx="1"/>
          </p:nvPr>
        </p:nvSpPr>
        <p:spPr>
          <a:xfrm>
            <a:off x="311700" y="1536625"/>
            <a:ext cx="40539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chemeClr val="dk1"/>
                </a:solidFill>
                <a:latin typeface="Times New Roman"/>
                <a:ea typeface="Times New Roman"/>
                <a:cs typeface="Times New Roman"/>
                <a:sym typeface="Times New Roman"/>
              </a:rPr>
              <a:t>Imaging principle of SAR:</a:t>
            </a:r>
            <a:endParaRPr b="1"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p>
        </p:txBody>
      </p:sp>
      <p:sp>
        <p:nvSpPr>
          <p:cNvPr id="105" name="Google Shape;105;p1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106" name="Google Shape;106;p18"/>
          <p:cNvSpPr txBox="1">
            <a:spLocks noGrp="1"/>
          </p:cNvSpPr>
          <p:nvPr>
            <p:ph type="body" idx="1"/>
          </p:nvPr>
        </p:nvSpPr>
        <p:spPr>
          <a:xfrm>
            <a:off x="4778400" y="1536625"/>
            <a:ext cx="4053900" cy="4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latin typeface="Times New Roman"/>
                <a:ea typeface="Times New Roman"/>
                <a:cs typeface="Times New Roman"/>
                <a:sym typeface="Times New Roman"/>
              </a:rPr>
              <a:t>Range Resolution:</a:t>
            </a:r>
          </a:p>
          <a:p>
            <a:pPr marL="0" lvl="0" indent="0" algn="l" rtl="0">
              <a:spcBef>
                <a:spcPts val="0"/>
              </a:spcBef>
              <a:spcAft>
                <a:spcPts val="0"/>
              </a:spcAft>
              <a:buClr>
                <a:schemeClr val="dk1"/>
              </a:buClr>
              <a:buSzPts val="1100"/>
              <a:buFont typeface="Arial"/>
              <a:buNone/>
            </a:pPr>
            <a:endParaRPr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1400" dirty="0">
                <a:solidFill>
                  <a:schemeClr val="dk1"/>
                </a:solidFill>
                <a:latin typeface="Times New Roman"/>
                <a:ea typeface="Times New Roman"/>
                <a:cs typeface="Times New Roman"/>
                <a:sym typeface="Times New Roman"/>
              </a:rPr>
              <a:t>C = speed of light; Wp = Bandwidth</a:t>
            </a: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b="1" dirty="0">
                <a:solidFill>
                  <a:schemeClr val="dk1"/>
                </a:solidFill>
                <a:latin typeface="Times New Roman"/>
                <a:ea typeface="Times New Roman"/>
                <a:cs typeface="Times New Roman"/>
                <a:sym typeface="Times New Roman"/>
              </a:rPr>
              <a:t>Azimuthal Resolution:</a:t>
            </a:r>
            <a:endParaRPr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dirty="0" err="1">
                <a:solidFill>
                  <a:schemeClr val="dk1"/>
                </a:solidFill>
                <a:latin typeface="Times New Roman"/>
                <a:ea typeface="Times New Roman"/>
                <a:cs typeface="Times New Roman"/>
                <a:sym typeface="Times New Roman"/>
              </a:rPr>
              <a:t>ResA</a:t>
            </a:r>
            <a:r>
              <a:rPr lang="en" dirty="0">
                <a:solidFill>
                  <a:schemeClr val="dk1"/>
                </a:solidFill>
                <a:latin typeface="Times New Roman"/>
                <a:ea typeface="Times New Roman"/>
                <a:cs typeface="Times New Roman"/>
                <a:sym typeface="Times New Roman"/>
              </a:rPr>
              <a:t> = </a:t>
            </a:r>
            <a:r>
              <a:rPr lang="en" dirty="0" err="1">
                <a:solidFill>
                  <a:schemeClr val="dk1"/>
                </a:solidFill>
                <a:latin typeface="Times New Roman"/>
                <a:ea typeface="Times New Roman"/>
                <a:cs typeface="Times New Roman"/>
                <a:sym typeface="Times New Roman"/>
              </a:rPr>
              <a:t>λ</a:t>
            </a:r>
            <a:r>
              <a:rPr lang="en" dirty="0">
                <a:solidFill>
                  <a:schemeClr val="dk1"/>
                </a:solidFill>
                <a:latin typeface="Times New Roman"/>
                <a:ea typeface="Times New Roman"/>
                <a:cs typeface="Times New Roman"/>
                <a:sym typeface="Times New Roman"/>
              </a:rPr>
              <a:t>*R/ L (for RAR)</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b="1" dirty="0">
                <a:solidFill>
                  <a:schemeClr val="dk1"/>
                </a:solidFill>
                <a:latin typeface="Times New Roman"/>
                <a:ea typeface="Times New Roman"/>
                <a:cs typeface="Times New Roman"/>
                <a:sym typeface="Times New Roman"/>
              </a:rPr>
              <a:t>For SAR:</a:t>
            </a:r>
          </a:p>
          <a:p>
            <a:pPr marL="0" lvl="0" indent="0" algn="l" rtl="0">
              <a:spcBef>
                <a:spcPts val="1200"/>
              </a:spcBef>
              <a:spcAft>
                <a:spcPts val="0"/>
              </a:spcAft>
              <a:buNone/>
            </a:pPr>
            <a:endParaRPr b="1"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400" dirty="0">
                <a:solidFill>
                  <a:schemeClr val="dk1"/>
                </a:solidFill>
                <a:latin typeface="Times New Roman"/>
                <a:ea typeface="Times New Roman"/>
                <a:cs typeface="Times New Roman"/>
                <a:sym typeface="Times New Roman"/>
              </a:rPr>
              <a:t>L = Length of Antenna ; </a:t>
            </a:r>
            <a:r>
              <a:rPr lang="en" sz="1400" dirty="0" err="1">
                <a:solidFill>
                  <a:schemeClr val="dk1"/>
                </a:solidFill>
                <a:latin typeface="Times New Roman"/>
                <a:ea typeface="Times New Roman"/>
                <a:cs typeface="Times New Roman"/>
                <a:sym typeface="Times New Roman"/>
              </a:rPr>
              <a:t>λ</a:t>
            </a:r>
            <a:r>
              <a:rPr lang="en" sz="1400" dirty="0">
                <a:solidFill>
                  <a:schemeClr val="dk1"/>
                </a:solidFill>
                <a:latin typeface="Times New Roman"/>
                <a:ea typeface="Times New Roman"/>
                <a:cs typeface="Times New Roman"/>
                <a:sym typeface="Times New Roman"/>
              </a:rPr>
              <a:t>= Wavelength</a:t>
            </a: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400" dirty="0">
                <a:solidFill>
                  <a:schemeClr val="dk1"/>
                </a:solidFill>
                <a:latin typeface="Times New Roman"/>
                <a:ea typeface="Times New Roman"/>
                <a:cs typeface="Times New Roman"/>
                <a:sym typeface="Times New Roman"/>
              </a:rPr>
              <a:t>R = Range from Antenna to object</a:t>
            </a: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chemeClr val="dk1"/>
              </a:solidFill>
              <a:latin typeface="Times New Roman"/>
              <a:ea typeface="Times New Roman"/>
              <a:cs typeface="Times New Roman"/>
              <a:sym typeface="Times New Roman"/>
            </a:endParaRPr>
          </a:p>
        </p:txBody>
      </p:sp>
      <p:pic>
        <p:nvPicPr>
          <p:cNvPr id="107" name="Google Shape;107;p18"/>
          <p:cNvPicPr preferRelativeResize="0"/>
          <p:nvPr/>
        </p:nvPicPr>
        <p:blipFill rotWithShape="1">
          <a:blip r:embed="rId3">
            <a:alphaModFix/>
          </a:blip>
          <a:srcRect l="49676" t="17483" r="10324" b="13872"/>
          <a:stretch/>
        </p:blipFill>
        <p:spPr>
          <a:xfrm>
            <a:off x="412950" y="1932050"/>
            <a:ext cx="3487752" cy="3740875"/>
          </a:xfrm>
          <a:prstGeom prst="rect">
            <a:avLst/>
          </a:prstGeom>
          <a:noFill/>
          <a:ln>
            <a:noFill/>
          </a:ln>
        </p:spPr>
      </p:pic>
      <p:sp>
        <p:nvSpPr>
          <p:cNvPr id="108" name="Google Shape;108;p18"/>
          <p:cNvSpPr/>
          <p:nvPr/>
        </p:nvSpPr>
        <p:spPr>
          <a:xfrm>
            <a:off x="381000" y="4183627"/>
            <a:ext cx="427800" cy="23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p16">
            <a:extLst>
              <a:ext uri="{FF2B5EF4-FFF2-40B4-BE49-F238E27FC236}">
                <a16:creationId xmlns:a16="http://schemas.microsoft.com/office/drawing/2014/main" id="{6ABB3DE5-C15C-DE44-8ABA-CFB748297D88}"/>
              </a:ext>
            </a:extLst>
          </p:cNvPr>
          <p:cNvSpPr txBox="1"/>
          <p:nvPr/>
        </p:nvSpPr>
        <p:spPr>
          <a:xfrm>
            <a:off x="311700" y="6250787"/>
            <a:ext cx="8181900" cy="326213"/>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r>
              <a:rPr lang="en-IN" sz="800" dirty="0">
                <a:solidFill>
                  <a:schemeClr val="dk1"/>
                </a:solidFill>
                <a:latin typeface="Times New Roman"/>
                <a:ea typeface="Times New Roman"/>
                <a:cs typeface="Times New Roman"/>
                <a:sym typeface="Times New Roman"/>
              </a:rPr>
              <a:t>M. </a:t>
            </a:r>
            <a:r>
              <a:rPr lang="en-IN" sz="800" dirty="0" err="1">
                <a:solidFill>
                  <a:schemeClr val="dk1"/>
                </a:solidFill>
                <a:latin typeface="Times New Roman"/>
                <a:ea typeface="Times New Roman"/>
                <a:cs typeface="Times New Roman"/>
                <a:sym typeface="Times New Roman"/>
              </a:rPr>
              <a:t>Eineder</a:t>
            </a:r>
            <a:r>
              <a:rPr lang="en-IN" sz="800" dirty="0">
                <a:solidFill>
                  <a:schemeClr val="dk1"/>
                </a:solidFill>
                <a:latin typeface="Times New Roman"/>
                <a:ea typeface="Times New Roman"/>
                <a:cs typeface="Times New Roman"/>
                <a:sym typeface="Times New Roman"/>
              </a:rPr>
              <a:t>, Introduction to Microwave and SAR Remote Sensing, Winter Semester 2021-2022</a:t>
            </a:r>
          </a:p>
        </p:txBody>
      </p:sp>
      <p:sp>
        <p:nvSpPr>
          <p:cNvPr id="12" name="Rectangle 11">
            <a:extLst>
              <a:ext uri="{FF2B5EF4-FFF2-40B4-BE49-F238E27FC236}">
                <a16:creationId xmlns:a16="http://schemas.microsoft.com/office/drawing/2014/main" id="{7D6BC0CF-3C77-D244-B9AD-01AC98A0CB59}"/>
              </a:ext>
            </a:extLst>
          </p:cNvPr>
          <p:cNvSpPr/>
          <p:nvPr/>
        </p:nvSpPr>
        <p:spPr>
          <a:xfrm>
            <a:off x="4881935" y="1996966"/>
            <a:ext cx="1590869" cy="388883"/>
          </a:xfrm>
          <a:prstGeom prst="rect">
            <a:avLst/>
          </a:prstGeom>
          <a:solidFill>
            <a:schemeClr val="tx2"/>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b="1" dirty="0" err="1">
                <a:solidFill>
                  <a:schemeClr val="accent1">
                    <a:lumMod val="75000"/>
                  </a:schemeClr>
                </a:solidFill>
                <a:latin typeface="Times New Roman"/>
                <a:ea typeface="Times New Roman"/>
                <a:cs typeface="Times New Roman"/>
                <a:sym typeface="Times New Roman"/>
              </a:rPr>
              <a:t>Res</a:t>
            </a:r>
            <a:r>
              <a:rPr lang="en-IN" sz="1800" b="1" baseline="-25000" dirty="0" err="1">
                <a:solidFill>
                  <a:schemeClr val="accent1">
                    <a:lumMod val="75000"/>
                  </a:schemeClr>
                </a:solidFill>
                <a:latin typeface="Times New Roman"/>
                <a:ea typeface="Times New Roman"/>
                <a:cs typeface="Times New Roman"/>
                <a:sym typeface="Times New Roman"/>
              </a:rPr>
              <a:t>R</a:t>
            </a:r>
            <a:r>
              <a:rPr lang="en-IN" sz="1800" b="1" baseline="-25000" dirty="0">
                <a:solidFill>
                  <a:schemeClr val="accent1">
                    <a:lumMod val="75000"/>
                  </a:schemeClr>
                </a:solidFill>
                <a:latin typeface="Times New Roman"/>
                <a:ea typeface="Times New Roman"/>
                <a:cs typeface="Times New Roman"/>
                <a:sym typeface="Times New Roman"/>
              </a:rPr>
              <a:t> </a:t>
            </a:r>
            <a:r>
              <a:rPr lang="en-IN" sz="1800" b="1" dirty="0">
                <a:solidFill>
                  <a:schemeClr val="accent1">
                    <a:lumMod val="75000"/>
                  </a:schemeClr>
                </a:solidFill>
                <a:latin typeface="Times New Roman"/>
                <a:ea typeface="Times New Roman"/>
                <a:cs typeface="Times New Roman"/>
                <a:sym typeface="Times New Roman"/>
              </a:rPr>
              <a:t>= c/2Wp</a:t>
            </a:r>
            <a:endParaRPr lang="en-IN" sz="1800" b="1" baseline="-25000" dirty="0">
              <a:solidFill>
                <a:schemeClr val="accent1">
                  <a:lumMod val="75000"/>
                </a:schemeClr>
              </a:solidFill>
              <a:latin typeface="Times New Roman"/>
              <a:ea typeface="Times New Roman"/>
              <a:cs typeface="Times New Roman"/>
              <a:sym typeface="Times New Roman"/>
            </a:endParaRPr>
          </a:p>
        </p:txBody>
      </p:sp>
      <p:sp>
        <p:nvSpPr>
          <p:cNvPr id="13" name="Rectangle 12">
            <a:extLst>
              <a:ext uri="{FF2B5EF4-FFF2-40B4-BE49-F238E27FC236}">
                <a16:creationId xmlns:a16="http://schemas.microsoft.com/office/drawing/2014/main" id="{4C7E3157-2658-074E-A5CB-0BFDDE711BC5}"/>
              </a:ext>
            </a:extLst>
          </p:cNvPr>
          <p:cNvSpPr/>
          <p:nvPr/>
        </p:nvSpPr>
        <p:spPr>
          <a:xfrm>
            <a:off x="4887092" y="4156839"/>
            <a:ext cx="1590869" cy="388883"/>
          </a:xfrm>
          <a:prstGeom prst="rect">
            <a:avLst/>
          </a:prstGeom>
          <a:solidFill>
            <a:schemeClr val="tx2"/>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lvl="0">
              <a:spcBef>
                <a:spcPts val="1200"/>
              </a:spcBef>
            </a:pPr>
            <a:r>
              <a:rPr lang="en-IN" sz="1800" b="1" dirty="0" err="1">
                <a:solidFill>
                  <a:schemeClr val="accent1">
                    <a:lumMod val="75000"/>
                  </a:schemeClr>
                </a:solidFill>
                <a:latin typeface="Times New Roman"/>
                <a:ea typeface="Times New Roman"/>
                <a:cs typeface="Times New Roman"/>
                <a:sym typeface="Times New Roman"/>
              </a:rPr>
              <a:t>Res</a:t>
            </a:r>
            <a:r>
              <a:rPr lang="en-IN" sz="1800" b="1" baseline="-25000" dirty="0" err="1">
                <a:solidFill>
                  <a:schemeClr val="accent1">
                    <a:lumMod val="75000"/>
                  </a:schemeClr>
                </a:solidFill>
                <a:latin typeface="Times New Roman"/>
                <a:ea typeface="Times New Roman"/>
                <a:cs typeface="Times New Roman"/>
                <a:sym typeface="Times New Roman"/>
              </a:rPr>
              <a:t>A</a:t>
            </a:r>
            <a:r>
              <a:rPr lang="en-IN" sz="1800" b="1" dirty="0">
                <a:solidFill>
                  <a:schemeClr val="accent1">
                    <a:lumMod val="75000"/>
                  </a:schemeClr>
                </a:solidFill>
                <a:latin typeface="Times New Roman"/>
                <a:ea typeface="Times New Roman"/>
                <a:cs typeface="Times New Roman"/>
                <a:sym typeface="Times New Roman"/>
              </a:rPr>
              <a:t> = L/2</a:t>
            </a:r>
          </a:p>
        </p:txBody>
      </p:sp>
      <p:sp>
        <p:nvSpPr>
          <p:cNvPr id="14" name="TextBox 13">
            <a:extLst>
              <a:ext uri="{FF2B5EF4-FFF2-40B4-BE49-F238E27FC236}">
                <a16:creationId xmlns:a16="http://schemas.microsoft.com/office/drawing/2014/main" id="{D8C69BBB-BC92-324B-82EB-AF3E9CFC9D5B}"/>
              </a:ext>
            </a:extLst>
          </p:cNvPr>
          <p:cNvSpPr txBox="1"/>
          <p:nvPr/>
        </p:nvSpPr>
        <p:spPr>
          <a:xfrm>
            <a:off x="1212145" y="5672925"/>
            <a:ext cx="2193229"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Fig.3: Imaging geometry of SAR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3. SAR Geometry </a:t>
            </a:r>
            <a:endParaRPr sz="2400" b="1">
              <a:latin typeface="Times New Roman"/>
              <a:ea typeface="Times New Roman"/>
              <a:cs typeface="Times New Roman"/>
              <a:sym typeface="Times New Roman"/>
            </a:endParaRPr>
          </a:p>
        </p:txBody>
      </p:sp>
      <p:sp>
        <p:nvSpPr>
          <p:cNvPr id="114" name="Google Shape;114;p1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1829" dirty="0">
                <a:solidFill>
                  <a:schemeClr val="dk1"/>
                </a:solidFill>
                <a:latin typeface="Times New Roman"/>
                <a:ea typeface="Times New Roman"/>
                <a:cs typeface="Times New Roman"/>
                <a:sym typeface="Times New Roman"/>
              </a:rPr>
              <a:t>SAR imaging geometry is complex and hence this leads to distortions due to topography.</a:t>
            </a:r>
            <a:endParaRPr sz="1829"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r>
              <a:rPr lang="en" sz="1829" b="1" dirty="0">
                <a:solidFill>
                  <a:schemeClr val="dk1"/>
                </a:solidFill>
                <a:latin typeface="Times New Roman"/>
                <a:ea typeface="Times New Roman"/>
                <a:cs typeface="Times New Roman"/>
                <a:sym typeface="Times New Roman"/>
              </a:rPr>
              <a:t>Distortions in Geometry:</a:t>
            </a:r>
            <a:endParaRPr sz="1829" b="1"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endParaRPr sz="1829"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endParaRPr sz="1829"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endParaRPr sz="1829"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endParaRPr sz="1829"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endParaRPr sz="1829"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endParaRPr sz="1829" b="1"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endParaRPr sz="1829" b="1"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endParaRPr lang="en" sz="1829" b="1"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r>
              <a:rPr lang="en" sz="1829" b="1" dirty="0">
                <a:solidFill>
                  <a:schemeClr val="dk1"/>
                </a:solidFill>
                <a:latin typeface="Times New Roman"/>
                <a:ea typeface="Times New Roman"/>
                <a:cs typeface="Times New Roman"/>
                <a:sym typeface="Times New Roman"/>
              </a:rPr>
              <a:t>High Resolution Digital Elevation Model is used to correct these effects. </a:t>
            </a:r>
            <a:endParaRPr sz="1829" b="1" dirty="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935"/>
              <a:buNone/>
            </a:pPr>
            <a:endParaRPr sz="1829" dirty="0">
              <a:solidFill>
                <a:schemeClr val="dk1"/>
              </a:solidFill>
              <a:latin typeface="Times New Roman"/>
              <a:ea typeface="Times New Roman"/>
              <a:cs typeface="Times New Roman"/>
              <a:sym typeface="Times New Roman"/>
            </a:endParaRPr>
          </a:p>
        </p:txBody>
      </p:sp>
      <p:sp>
        <p:nvSpPr>
          <p:cNvPr id="116" name="Google Shape;116;p1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grpSp>
        <p:nvGrpSpPr>
          <p:cNvPr id="117" name="Google Shape;117;p19"/>
          <p:cNvGrpSpPr/>
          <p:nvPr/>
        </p:nvGrpSpPr>
        <p:grpSpPr>
          <a:xfrm>
            <a:off x="291650" y="2483994"/>
            <a:ext cx="8726251" cy="2765025"/>
            <a:chOff x="291650" y="2102075"/>
            <a:chExt cx="8726251" cy="2765025"/>
          </a:xfrm>
        </p:grpSpPr>
        <p:pic>
          <p:nvPicPr>
            <p:cNvPr id="118" name="Google Shape;118;p19"/>
            <p:cNvPicPr preferRelativeResize="0"/>
            <p:nvPr/>
          </p:nvPicPr>
          <p:blipFill rotWithShape="1">
            <a:blip r:embed="rId3">
              <a:alphaModFix/>
            </a:blip>
            <a:srcRect l="4023" t="3326" r="65946" b="9352"/>
            <a:stretch/>
          </p:blipFill>
          <p:spPr>
            <a:xfrm>
              <a:off x="291650" y="2102075"/>
              <a:ext cx="2745851" cy="2167750"/>
            </a:xfrm>
            <a:prstGeom prst="rect">
              <a:avLst/>
            </a:prstGeom>
            <a:noFill/>
            <a:ln>
              <a:noFill/>
            </a:ln>
          </p:spPr>
        </p:pic>
        <p:pic>
          <p:nvPicPr>
            <p:cNvPr id="119" name="Google Shape;119;p19"/>
            <p:cNvPicPr preferRelativeResize="0"/>
            <p:nvPr/>
          </p:nvPicPr>
          <p:blipFill rotWithShape="1">
            <a:blip r:embed="rId3">
              <a:alphaModFix/>
            </a:blip>
            <a:srcRect l="66523" t="3143" r="2585" b="9527"/>
            <a:stretch/>
          </p:blipFill>
          <p:spPr>
            <a:xfrm>
              <a:off x="6193225" y="2102075"/>
              <a:ext cx="2824676" cy="2167750"/>
            </a:xfrm>
            <a:prstGeom prst="rect">
              <a:avLst/>
            </a:prstGeom>
            <a:noFill/>
            <a:ln>
              <a:noFill/>
            </a:ln>
          </p:spPr>
        </p:pic>
        <p:pic>
          <p:nvPicPr>
            <p:cNvPr id="120" name="Google Shape;120;p19"/>
            <p:cNvPicPr preferRelativeResize="0"/>
            <p:nvPr/>
          </p:nvPicPr>
          <p:blipFill rotWithShape="1">
            <a:blip r:embed="rId3">
              <a:alphaModFix/>
            </a:blip>
            <a:srcRect l="35405" t="4208" r="33703" b="11793"/>
            <a:stretch/>
          </p:blipFill>
          <p:spPr>
            <a:xfrm>
              <a:off x="3203025" y="2143338"/>
              <a:ext cx="2824676" cy="2085225"/>
            </a:xfrm>
            <a:prstGeom prst="rect">
              <a:avLst/>
            </a:prstGeom>
            <a:noFill/>
            <a:ln>
              <a:noFill/>
            </a:ln>
          </p:spPr>
        </p:pic>
        <p:sp>
          <p:nvSpPr>
            <p:cNvPr id="121" name="Google Shape;121;p19"/>
            <p:cNvSpPr txBox="1"/>
            <p:nvPr/>
          </p:nvSpPr>
          <p:spPr>
            <a:xfrm>
              <a:off x="961675" y="4466900"/>
              <a:ext cx="140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Foreshortening</a:t>
              </a:r>
              <a:endParaRPr>
                <a:solidFill>
                  <a:schemeClr val="dk1"/>
                </a:solidFill>
                <a:latin typeface="Times New Roman"/>
                <a:ea typeface="Times New Roman"/>
                <a:cs typeface="Times New Roman"/>
                <a:sym typeface="Times New Roman"/>
              </a:endParaRPr>
            </a:p>
          </p:txBody>
        </p:sp>
        <p:sp>
          <p:nvSpPr>
            <p:cNvPr id="122" name="Google Shape;122;p19"/>
            <p:cNvSpPr txBox="1"/>
            <p:nvPr/>
          </p:nvSpPr>
          <p:spPr>
            <a:xfrm>
              <a:off x="4137145" y="4466900"/>
              <a:ext cx="86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Layover</a:t>
              </a:r>
              <a:endParaRPr>
                <a:solidFill>
                  <a:schemeClr val="dk1"/>
                </a:solidFill>
                <a:latin typeface="Times New Roman"/>
                <a:ea typeface="Times New Roman"/>
                <a:cs typeface="Times New Roman"/>
                <a:sym typeface="Times New Roman"/>
              </a:endParaRPr>
            </a:p>
          </p:txBody>
        </p:sp>
        <p:sp>
          <p:nvSpPr>
            <p:cNvPr id="123" name="Google Shape;123;p19"/>
            <p:cNvSpPr txBox="1"/>
            <p:nvPr/>
          </p:nvSpPr>
          <p:spPr>
            <a:xfrm>
              <a:off x="7122109" y="4364450"/>
              <a:ext cx="96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Shadow</a:t>
              </a:r>
              <a:endParaRPr>
                <a:solidFill>
                  <a:schemeClr val="dk1"/>
                </a:solidFill>
                <a:latin typeface="Times New Roman"/>
                <a:ea typeface="Times New Roman"/>
                <a:cs typeface="Times New Roman"/>
                <a:sym typeface="Times New Roman"/>
              </a:endParaRPr>
            </a:p>
          </p:txBody>
        </p:sp>
      </p:grpSp>
      <p:sp>
        <p:nvSpPr>
          <p:cNvPr id="13" name="Google Shape;85;p16">
            <a:extLst>
              <a:ext uri="{FF2B5EF4-FFF2-40B4-BE49-F238E27FC236}">
                <a16:creationId xmlns:a16="http://schemas.microsoft.com/office/drawing/2014/main" id="{1AC3EFE7-D47D-2B47-AB90-53AF8564890D}"/>
              </a:ext>
            </a:extLst>
          </p:cNvPr>
          <p:cNvSpPr txBox="1"/>
          <p:nvPr/>
        </p:nvSpPr>
        <p:spPr>
          <a:xfrm>
            <a:off x="311700" y="6250787"/>
            <a:ext cx="8181900" cy="461635"/>
          </a:xfrm>
          <a:prstGeom prst="rect">
            <a:avLst/>
          </a:prstGeom>
          <a:noFill/>
          <a:ln>
            <a:noFill/>
          </a:ln>
        </p:spPr>
        <p:txBody>
          <a:bodyPr spcFirstLastPara="1" wrap="square" lIns="91425" tIns="91425" rIns="91425" bIns="91425" anchor="t" anchorCtr="0">
            <a:spAutoFit/>
          </a:bodyPr>
          <a:lstStyle/>
          <a:p>
            <a:pPr>
              <a:spcAft>
                <a:spcPts val="1200"/>
              </a:spcAft>
            </a:pPr>
            <a:r>
              <a:rPr lang="en-IN" sz="800" dirty="0">
                <a:latin typeface="Times New Roman" panose="02020603050405020304" pitchFamily="18" charset="0"/>
              </a:rPr>
              <a:t>https://</a:t>
            </a:r>
            <a:r>
              <a:rPr lang="en-IN" sz="800" dirty="0" err="1">
                <a:latin typeface="Times New Roman" panose="02020603050405020304" pitchFamily="18" charset="0"/>
              </a:rPr>
              <a:t>www.sarmap.ch</a:t>
            </a:r>
            <a:r>
              <a:rPr lang="en-IN" sz="800" dirty="0">
                <a:latin typeface="Times New Roman" panose="02020603050405020304" pitchFamily="18" charset="0"/>
              </a:rPr>
              <a:t>/pdf/SAR-</a:t>
            </a:r>
            <a:r>
              <a:rPr lang="en-IN" sz="800" dirty="0" err="1">
                <a:latin typeface="Times New Roman" panose="02020603050405020304" pitchFamily="18" charset="0"/>
              </a:rPr>
              <a:t>Guidebook.pdf</a:t>
            </a:r>
            <a:endParaRPr lang="en-IN" sz="800" dirty="0"/>
          </a:p>
        </p:txBody>
      </p:sp>
      <p:sp>
        <p:nvSpPr>
          <p:cNvPr id="14" name="TextBox 13">
            <a:extLst>
              <a:ext uri="{FF2B5EF4-FFF2-40B4-BE49-F238E27FC236}">
                <a16:creationId xmlns:a16="http://schemas.microsoft.com/office/drawing/2014/main" id="{CA0520E4-94FA-5F48-8DBF-07C77B4CB32D}"/>
              </a:ext>
            </a:extLst>
          </p:cNvPr>
          <p:cNvSpPr txBox="1"/>
          <p:nvPr/>
        </p:nvSpPr>
        <p:spPr>
          <a:xfrm>
            <a:off x="3368552" y="5143395"/>
            <a:ext cx="2068195"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Fig.4: Distortions in geometry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4. SAR Radiometry </a:t>
            </a:r>
            <a:endParaRPr sz="2400" b="1">
              <a:latin typeface="Times New Roman"/>
              <a:ea typeface="Times New Roman"/>
              <a:cs typeface="Times New Roman"/>
              <a:sym typeface="Times New Roman"/>
            </a:endParaRPr>
          </a:p>
        </p:txBody>
      </p:sp>
      <p:sp>
        <p:nvSpPr>
          <p:cNvPr id="129" name="Google Shape;129;p2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lvl="0">
              <a:buClr>
                <a:schemeClr val="dk1"/>
              </a:buClr>
              <a:buFont typeface="Times New Roman"/>
              <a:buChar char="●"/>
            </a:pPr>
            <a:r>
              <a:rPr lang="en-IN" dirty="0">
                <a:solidFill>
                  <a:schemeClr val="dk1"/>
                </a:solidFill>
                <a:latin typeface="Times New Roman"/>
                <a:ea typeface="Times New Roman"/>
                <a:cs typeface="Times New Roman"/>
                <a:sym typeface="Times New Roman"/>
              </a:rPr>
              <a:t>Why radiometric calibration is important?</a:t>
            </a:r>
          </a:p>
          <a:p>
            <a:pPr lvl="0">
              <a:buClr>
                <a:schemeClr val="dk1"/>
              </a:buClr>
              <a:buFont typeface="Times New Roman"/>
              <a:buChar char="●"/>
            </a:pPr>
            <a:r>
              <a:rPr lang="en-IN" dirty="0">
                <a:solidFill>
                  <a:schemeClr val="dk1"/>
                </a:solidFill>
                <a:latin typeface="Times New Roman"/>
                <a:ea typeface="Times New Roman"/>
                <a:cs typeface="Times New Roman"/>
                <a:sym typeface="Times New Roman"/>
              </a:rPr>
              <a:t>Calibrated SAR images are essential for quantitative use of the data</a:t>
            </a:r>
          </a:p>
          <a:p>
            <a:pPr>
              <a:buClr>
                <a:schemeClr val="dk1"/>
              </a:buClr>
              <a:buFont typeface="Times New Roman"/>
              <a:buChar char="●"/>
            </a:pPr>
            <a:r>
              <a:rPr lang="en-IN" dirty="0">
                <a:solidFill>
                  <a:schemeClr val="dk1"/>
                </a:solidFill>
                <a:latin typeface="Times New Roman"/>
                <a:ea typeface="Times New Roman"/>
                <a:cs typeface="Times New Roman"/>
                <a:sym typeface="Times New Roman"/>
              </a:rPr>
              <a:t>The radiometric correction is also necessary for the comparison of SAR images acquired with different sensors or modes or at different times.</a:t>
            </a:r>
          </a:p>
          <a:p>
            <a:pPr marL="457200" lvl="0" indent="-342900" algn="l"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Point targets such as corner reflectors or electronic corner reflectors are used to calibrate SAR data to measure both </a:t>
            </a:r>
            <a:r>
              <a:rPr lang="en-IN" dirty="0">
                <a:solidFill>
                  <a:schemeClr val="dk1"/>
                </a:solidFill>
                <a:latin typeface="Times New Roman"/>
                <a:ea typeface="Times New Roman"/>
                <a:cs typeface="Times New Roman"/>
                <a:sym typeface="Times New Roman"/>
              </a:rPr>
              <a:t>radiometric</a:t>
            </a:r>
            <a:r>
              <a:rPr lang="en" dirty="0">
                <a:solidFill>
                  <a:schemeClr val="dk1"/>
                </a:solidFill>
                <a:latin typeface="Times New Roman"/>
                <a:ea typeface="Times New Roman"/>
                <a:cs typeface="Times New Roman"/>
                <a:sym typeface="Times New Roman"/>
              </a:rPr>
              <a:t> and geometric accuracy.</a:t>
            </a:r>
            <a:endParaRPr dirty="0">
              <a:solidFill>
                <a:schemeClr val="dk1"/>
              </a:solidFill>
              <a:latin typeface="Times New Roman"/>
              <a:ea typeface="Times New Roman"/>
              <a:cs typeface="Times New Roman"/>
              <a:sym typeface="Times New Roman"/>
            </a:endParaRPr>
          </a:p>
          <a:p>
            <a:pPr marL="457200" lvl="0" indent="0" algn="l" rtl="0">
              <a:spcBef>
                <a:spcPts val="1200"/>
              </a:spcBef>
              <a:spcAft>
                <a:spcPts val="1200"/>
              </a:spcAft>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p:txBody>
      </p:sp>
      <p:sp>
        <p:nvSpPr>
          <p:cNvPr id="131" name="Google Shape;131;p2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7" name="Google Shape;85;p16">
            <a:extLst>
              <a:ext uri="{FF2B5EF4-FFF2-40B4-BE49-F238E27FC236}">
                <a16:creationId xmlns:a16="http://schemas.microsoft.com/office/drawing/2014/main" id="{653B52AA-BF81-F240-A118-17CC8F3ED4D7}"/>
              </a:ext>
            </a:extLst>
          </p:cNvPr>
          <p:cNvSpPr txBox="1"/>
          <p:nvPr/>
        </p:nvSpPr>
        <p:spPr>
          <a:xfrm>
            <a:off x="311700" y="6250787"/>
            <a:ext cx="8181900" cy="326213"/>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r>
              <a:rPr lang="en-IN" sz="800" dirty="0">
                <a:solidFill>
                  <a:schemeClr val="dk1"/>
                </a:solidFill>
                <a:latin typeface="Times New Roman"/>
                <a:ea typeface="Times New Roman"/>
                <a:cs typeface="Times New Roman"/>
                <a:sym typeface="Times New Roman"/>
              </a:rPr>
              <a:t>M. </a:t>
            </a:r>
            <a:r>
              <a:rPr lang="en-IN" sz="800" dirty="0" err="1">
                <a:solidFill>
                  <a:schemeClr val="dk1"/>
                </a:solidFill>
                <a:latin typeface="Times New Roman"/>
                <a:ea typeface="Times New Roman"/>
                <a:cs typeface="Times New Roman"/>
                <a:sym typeface="Times New Roman"/>
              </a:rPr>
              <a:t>Eineder</a:t>
            </a:r>
            <a:r>
              <a:rPr lang="en-IN" sz="800" dirty="0">
                <a:solidFill>
                  <a:schemeClr val="dk1"/>
                </a:solidFill>
                <a:latin typeface="Times New Roman"/>
                <a:ea typeface="Times New Roman"/>
                <a:cs typeface="Times New Roman"/>
                <a:sym typeface="Times New Roman"/>
              </a:rPr>
              <a:t>, Introduction to Microwave and SAR Remote Sensing, Winter Semester 2021-2022</a:t>
            </a:r>
          </a:p>
        </p:txBody>
      </p:sp>
      <p:grpSp>
        <p:nvGrpSpPr>
          <p:cNvPr id="6" name="Group 5">
            <a:extLst>
              <a:ext uri="{FF2B5EF4-FFF2-40B4-BE49-F238E27FC236}">
                <a16:creationId xmlns:a16="http://schemas.microsoft.com/office/drawing/2014/main" id="{ED993920-5D83-C44E-87AB-C688C3AE998B}"/>
              </a:ext>
            </a:extLst>
          </p:cNvPr>
          <p:cNvGrpSpPr/>
          <p:nvPr/>
        </p:nvGrpSpPr>
        <p:grpSpPr>
          <a:xfrm>
            <a:off x="1020868" y="3590872"/>
            <a:ext cx="6964257" cy="2111637"/>
            <a:chOff x="1020868" y="3899344"/>
            <a:chExt cx="6964257" cy="2111637"/>
          </a:xfrm>
        </p:grpSpPr>
        <p:pic>
          <p:nvPicPr>
            <p:cNvPr id="132" name="Google Shape;132;p20"/>
            <p:cNvPicPr preferRelativeResize="0"/>
            <p:nvPr/>
          </p:nvPicPr>
          <p:blipFill rotWithShape="1">
            <a:blip r:embed="rId3">
              <a:alphaModFix/>
            </a:blip>
            <a:srcRect l="27629" r="17460"/>
            <a:stretch/>
          </p:blipFill>
          <p:spPr>
            <a:xfrm>
              <a:off x="1020868" y="3912989"/>
              <a:ext cx="2014267" cy="2097992"/>
            </a:xfrm>
            <a:prstGeom prst="rect">
              <a:avLst/>
            </a:prstGeom>
            <a:noFill/>
            <a:ln>
              <a:noFill/>
            </a:ln>
          </p:spPr>
        </p:pic>
        <p:pic>
          <p:nvPicPr>
            <p:cNvPr id="3" name="Picture 2">
              <a:extLst>
                <a:ext uri="{FF2B5EF4-FFF2-40B4-BE49-F238E27FC236}">
                  <a16:creationId xmlns:a16="http://schemas.microsoft.com/office/drawing/2014/main" id="{09699459-7D87-7B42-818D-F9DE38CDF5C0}"/>
                </a:ext>
              </a:extLst>
            </p:cNvPr>
            <p:cNvPicPr>
              <a:picLocks noChangeAspect="1"/>
            </p:cNvPicPr>
            <p:nvPr/>
          </p:nvPicPr>
          <p:blipFill rotWithShape="1">
            <a:blip r:embed="rId4"/>
            <a:srcRect l="16887" r="24177"/>
            <a:stretch/>
          </p:blipFill>
          <p:spPr>
            <a:xfrm rot="5400000">
              <a:off x="3516780" y="3948628"/>
              <a:ext cx="2110440" cy="2014266"/>
            </a:xfrm>
            <a:prstGeom prst="rect">
              <a:avLst/>
            </a:prstGeom>
          </p:spPr>
        </p:pic>
        <p:pic>
          <p:nvPicPr>
            <p:cNvPr id="5" name="Picture 4">
              <a:extLst>
                <a:ext uri="{FF2B5EF4-FFF2-40B4-BE49-F238E27FC236}">
                  <a16:creationId xmlns:a16="http://schemas.microsoft.com/office/drawing/2014/main" id="{17A087E8-142F-3146-B3F0-10009AB872DC}"/>
                </a:ext>
              </a:extLst>
            </p:cNvPr>
            <p:cNvPicPr>
              <a:picLocks noChangeAspect="1"/>
            </p:cNvPicPr>
            <p:nvPr/>
          </p:nvPicPr>
          <p:blipFill rotWithShape="1">
            <a:blip r:embed="rId5"/>
            <a:srcRect l="14101" r="23001"/>
            <a:stretch/>
          </p:blipFill>
          <p:spPr>
            <a:xfrm rot="5400000">
              <a:off x="5997998" y="4010211"/>
              <a:ext cx="2097994" cy="1876260"/>
            </a:xfrm>
            <a:prstGeom prst="rect">
              <a:avLst/>
            </a:prstGeom>
          </p:spPr>
        </p:pic>
      </p:grpSp>
      <p:sp>
        <p:nvSpPr>
          <p:cNvPr id="13" name="TextBox 12">
            <a:extLst>
              <a:ext uri="{FF2B5EF4-FFF2-40B4-BE49-F238E27FC236}">
                <a16:creationId xmlns:a16="http://schemas.microsoft.com/office/drawing/2014/main" id="{D735E84C-5CEB-3B40-B868-A9E4FCC99768}"/>
              </a:ext>
            </a:extLst>
          </p:cNvPr>
          <p:cNvSpPr txBox="1"/>
          <p:nvPr/>
        </p:nvSpPr>
        <p:spPr>
          <a:xfrm>
            <a:off x="1184694" y="5894311"/>
            <a:ext cx="6774611"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Fig.5: Corner reflector and electronic corner reflectors (left to right) installed at DLR, </a:t>
            </a:r>
            <a:r>
              <a:rPr lang="en-US" sz="1200" i="1" dirty="0" err="1">
                <a:latin typeface="Times New Roman" panose="02020603050405020304" pitchFamily="18" charset="0"/>
                <a:cs typeface="Times New Roman" panose="02020603050405020304" pitchFamily="18" charset="0"/>
              </a:rPr>
              <a:t>Oberpfaffenhofen</a:t>
            </a:r>
            <a:endParaRPr lang="en-US" sz="12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dirty="0">
                <a:latin typeface="Times New Roman"/>
                <a:ea typeface="Times New Roman"/>
                <a:cs typeface="Times New Roman"/>
                <a:sym typeface="Times New Roman"/>
              </a:rPr>
              <a:t>6. Sentinel 1 Mission </a:t>
            </a:r>
            <a:endParaRPr sz="2400" b="1" dirty="0">
              <a:latin typeface="Times New Roman"/>
              <a:ea typeface="Times New Roman"/>
              <a:cs typeface="Times New Roman"/>
              <a:sym typeface="Times New Roman"/>
            </a:endParaRPr>
          </a:p>
        </p:txBody>
      </p:sp>
      <p:sp>
        <p:nvSpPr>
          <p:cNvPr id="138" name="Google Shape;138;p2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Sentinel 1A and Sentinel 1B provides SAR data in C band</a:t>
            </a:r>
            <a:endParaRPr dirty="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Repeat Cycle: </a:t>
            </a:r>
            <a:endParaRPr dirty="0">
              <a:solidFill>
                <a:schemeClr val="dk1"/>
              </a:solidFill>
              <a:latin typeface="Times New Roman"/>
              <a:ea typeface="Times New Roman"/>
              <a:cs typeface="Times New Roman"/>
              <a:sym typeface="Times New Roman"/>
            </a:endParaRPr>
          </a:p>
          <a:p>
            <a:pPr marL="1371600" lvl="2" indent="-342900" algn="l" rtl="0">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Sentinel 1A: 12 days </a:t>
            </a:r>
            <a:endParaRPr sz="1800" dirty="0">
              <a:solidFill>
                <a:schemeClr val="dk1"/>
              </a:solidFill>
              <a:latin typeface="Times New Roman"/>
              <a:ea typeface="Times New Roman"/>
              <a:cs typeface="Times New Roman"/>
              <a:sym typeface="Times New Roman"/>
            </a:endParaRPr>
          </a:p>
          <a:p>
            <a:pPr marL="1371600" lvl="2" indent="-342900" algn="l" rtl="0">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Sentinel 1B :12 days </a:t>
            </a:r>
            <a:endParaRPr sz="1800" dirty="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Altitude: 693 km</a:t>
            </a:r>
            <a:endParaRPr dirty="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Char char="●"/>
            </a:pPr>
            <a:r>
              <a:rPr lang="en" dirty="0">
                <a:solidFill>
                  <a:schemeClr val="dk1"/>
                </a:solidFill>
                <a:latin typeface="Times New Roman"/>
                <a:ea typeface="Times New Roman"/>
                <a:cs typeface="Times New Roman"/>
                <a:sym typeface="Times New Roman"/>
              </a:rPr>
              <a:t>Inclination: </a:t>
            </a:r>
            <a:r>
              <a:rPr lang="en" dirty="0">
                <a:solidFill>
                  <a:schemeClr val="dk1"/>
                </a:solidFill>
                <a:highlight>
                  <a:srgbClr val="FFFFFF"/>
                </a:highlight>
                <a:latin typeface="Times New Roman"/>
                <a:ea typeface="Times New Roman"/>
                <a:cs typeface="Times New Roman"/>
                <a:sym typeface="Times New Roman"/>
              </a:rPr>
              <a:t>98.18°</a:t>
            </a:r>
            <a:endParaRPr dirty="0">
              <a:solidFill>
                <a:schemeClr val="dk1"/>
              </a:solidFill>
              <a:highlight>
                <a:srgbClr val="FFFFFF"/>
              </a:highlight>
              <a:latin typeface="Times New Roman"/>
              <a:ea typeface="Times New Roman"/>
              <a:cs typeface="Times New Roman"/>
              <a:sym typeface="Times New Roman"/>
            </a:endParaRPr>
          </a:p>
          <a:p>
            <a:pPr marL="457200" lvl="0" indent="0" algn="l" rtl="0">
              <a:spcBef>
                <a:spcPts val="1200"/>
              </a:spcBef>
              <a:spcAft>
                <a:spcPts val="1200"/>
              </a:spcAft>
              <a:buNone/>
            </a:pPr>
            <a:endParaRPr dirty="0">
              <a:solidFill>
                <a:schemeClr val="dk1"/>
              </a:solidFill>
              <a:highlight>
                <a:srgbClr val="FFFFFF"/>
              </a:highlight>
              <a:latin typeface="Times New Roman"/>
              <a:ea typeface="Times New Roman"/>
              <a:cs typeface="Times New Roman"/>
              <a:sym typeface="Times New Roman"/>
            </a:endParaRPr>
          </a:p>
        </p:txBody>
      </p:sp>
      <p:sp>
        <p:nvSpPr>
          <p:cNvPr id="139" name="Google Shape;139;p21"/>
          <p:cNvSpPr txBox="1"/>
          <p:nvPr/>
        </p:nvSpPr>
        <p:spPr>
          <a:xfrm>
            <a:off x="3931400" y="2405308"/>
            <a:ext cx="224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6 day repeat cycle </a:t>
            </a:r>
            <a:endParaRPr b="1"/>
          </a:p>
        </p:txBody>
      </p:sp>
      <p:sp>
        <p:nvSpPr>
          <p:cNvPr id="140" name="Google Shape;140;p21"/>
          <p:cNvSpPr/>
          <p:nvPr/>
        </p:nvSpPr>
        <p:spPr>
          <a:xfrm>
            <a:off x="3806050" y="2338548"/>
            <a:ext cx="108300" cy="533700"/>
          </a:xfrm>
          <a:prstGeom prst="righ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41" name="Google Shape;141;p21"/>
          <p:cNvGraphicFramePr/>
          <p:nvPr>
            <p:extLst>
              <p:ext uri="{D42A27DB-BD31-4B8C-83A1-F6EECF244321}">
                <p14:modId xmlns:p14="http://schemas.microsoft.com/office/powerpoint/2010/main" val="3030196962"/>
              </p:ext>
            </p:extLst>
          </p:nvPr>
        </p:nvGraphicFramePr>
        <p:xfrm>
          <a:off x="748850" y="3576300"/>
          <a:ext cx="7239000" cy="2441695"/>
        </p:xfrm>
        <a:graphic>
          <a:graphicData uri="http://schemas.openxmlformats.org/drawingml/2006/table">
            <a:tbl>
              <a:tblPr>
                <a:noFill/>
                <a:tableStyleId>{B38D0BBD-ECF0-4B8F-9BB5-E05DB4460BE1}</a:tableStyleId>
              </a:tblPr>
              <a:tblGrid>
                <a:gridCol w="2006825">
                  <a:extLst>
                    <a:ext uri="{9D8B030D-6E8A-4147-A177-3AD203B41FA5}">
                      <a16:colId xmlns:a16="http://schemas.microsoft.com/office/drawing/2014/main" val="20000"/>
                    </a:ext>
                  </a:extLst>
                </a:gridCol>
                <a:gridCol w="1612675">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755175">
                <a:tc>
                  <a:txBody>
                    <a:bodyPr/>
                    <a:lstStyle/>
                    <a:p>
                      <a:pPr marL="0" lvl="0" indent="0" algn="l" rtl="0">
                        <a:lnSpc>
                          <a:spcPct val="115000"/>
                        </a:lnSpc>
                        <a:spcBef>
                          <a:spcPts val="0"/>
                        </a:spcBef>
                        <a:spcAft>
                          <a:spcPts val="1600"/>
                        </a:spcAft>
                        <a:buNone/>
                      </a:pPr>
                      <a:r>
                        <a:rPr lang="en" sz="1400" b="1">
                          <a:solidFill>
                            <a:schemeClr val="dk1"/>
                          </a:solidFill>
                          <a:highlight>
                            <a:srgbClr val="FFFFFF"/>
                          </a:highlight>
                          <a:latin typeface="Times New Roman"/>
                          <a:ea typeface="Times New Roman"/>
                          <a:cs typeface="Times New Roman"/>
                          <a:sym typeface="Times New Roman"/>
                        </a:rPr>
                        <a:t>Acquisition Modes: </a:t>
                      </a:r>
                      <a:endParaRPr sz="1400" b="1">
                        <a:solidFill>
                          <a:schemeClr val="dk1"/>
                        </a:solidFill>
                        <a:latin typeface="Times New Roman"/>
                        <a:ea typeface="Times New Roman"/>
                        <a:cs typeface="Times New Roman"/>
                        <a:sym typeface="Times New Roman"/>
                      </a:endParaRPr>
                    </a:p>
                  </a:txBody>
                  <a:tcPr marL="91425" marR="91425" marT="121900" marB="121900"/>
                </a:tc>
                <a:tc>
                  <a:txBody>
                    <a:bodyPr/>
                    <a:lstStyle/>
                    <a:p>
                      <a:pPr marL="0" lvl="0" indent="0" algn="l" rtl="0">
                        <a:lnSpc>
                          <a:spcPct val="115000"/>
                        </a:lnSpc>
                        <a:spcBef>
                          <a:spcPts val="0"/>
                        </a:spcBef>
                        <a:spcAft>
                          <a:spcPts val="1600"/>
                        </a:spcAft>
                        <a:buNone/>
                      </a:pPr>
                      <a:r>
                        <a:rPr lang="en" sz="1400" b="1">
                          <a:solidFill>
                            <a:schemeClr val="dk1"/>
                          </a:solidFill>
                          <a:highlight>
                            <a:srgbClr val="FFFFFF"/>
                          </a:highlight>
                          <a:latin typeface="Times New Roman"/>
                          <a:ea typeface="Times New Roman"/>
                          <a:cs typeface="Times New Roman"/>
                          <a:sym typeface="Times New Roman"/>
                        </a:rPr>
                        <a:t>Stripmap:</a:t>
                      </a:r>
                      <a:endParaRPr sz="1400" b="1">
                        <a:solidFill>
                          <a:schemeClr val="dk1"/>
                        </a:solidFill>
                        <a:latin typeface="Times New Roman"/>
                        <a:ea typeface="Times New Roman"/>
                        <a:cs typeface="Times New Roman"/>
                        <a:sym typeface="Times New Roman"/>
                      </a:endParaRPr>
                    </a:p>
                  </a:txBody>
                  <a:tcPr marL="91425" marR="91425" marT="121900" marB="121900"/>
                </a:tc>
                <a:tc>
                  <a:txBody>
                    <a:bodyPr/>
                    <a:lstStyle/>
                    <a:p>
                      <a:pPr marL="0" lvl="0" indent="0" algn="l" rtl="0">
                        <a:lnSpc>
                          <a:spcPct val="115000"/>
                        </a:lnSpc>
                        <a:spcBef>
                          <a:spcPts val="0"/>
                        </a:spcBef>
                        <a:spcAft>
                          <a:spcPts val="1600"/>
                        </a:spcAft>
                        <a:buNone/>
                      </a:pPr>
                      <a:r>
                        <a:rPr lang="en" sz="1400" b="1">
                          <a:solidFill>
                            <a:schemeClr val="dk1"/>
                          </a:solidFill>
                          <a:highlight>
                            <a:srgbClr val="FFFFFF"/>
                          </a:highlight>
                          <a:latin typeface="Times New Roman"/>
                          <a:ea typeface="Times New Roman"/>
                          <a:cs typeface="Times New Roman"/>
                          <a:sym typeface="Times New Roman"/>
                        </a:rPr>
                        <a:t>Interferometric Wide Swath:</a:t>
                      </a:r>
                      <a:endParaRPr sz="1400" b="1">
                        <a:solidFill>
                          <a:schemeClr val="dk1"/>
                        </a:solidFill>
                        <a:highlight>
                          <a:srgbClr val="FFFFFF"/>
                        </a:highlight>
                        <a:latin typeface="Times New Roman"/>
                        <a:ea typeface="Times New Roman"/>
                        <a:cs typeface="Times New Roman"/>
                        <a:sym typeface="Times New Roman"/>
                      </a:endParaRPr>
                    </a:p>
                  </a:txBody>
                  <a:tcPr marL="91425" marR="91425" marT="121900" marB="121900"/>
                </a:tc>
                <a:tc>
                  <a:txBody>
                    <a:bodyPr/>
                    <a:lstStyle/>
                    <a:p>
                      <a:pPr marL="0" lvl="0" indent="0" algn="l" rtl="0">
                        <a:lnSpc>
                          <a:spcPct val="115000"/>
                        </a:lnSpc>
                        <a:spcBef>
                          <a:spcPts val="0"/>
                        </a:spcBef>
                        <a:spcAft>
                          <a:spcPts val="1600"/>
                        </a:spcAft>
                        <a:buNone/>
                      </a:pPr>
                      <a:r>
                        <a:rPr lang="en" sz="1400" b="1">
                          <a:solidFill>
                            <a:schemeClr val="dk1"/>
                          </a:solidFill>
                          <a:highlight>
                            <a:srgbClr val="FFFFFF"/>
                          </a:highlight>
                          <a:latin typeface="Times New Roman"/>
                          <a:ea typeface="Times New Roman"/>
                          <a:cs typeface="Times New Roman"/>
                          <a:sym typeface="Times New Roman"/>
                        </a:rPr>
                        <a:t>Extra Wide Swath:</a:t>
                      </a:r>
                      <a:endParaRPr sz="1400" b="1">
                        <a:solidFill>
                          <a:schemeClr val="dk1"/>
                        </a:solidFill>
                        <a:latin typeface="Times New Roman"/>
                        <a:ea typeface="Times New Roman"/>
                        <a:cs typeface="Times New Roman"/>
                        <a:sym typeface="Times New Roman"/>
                      </a:endParaRPr>
                    </a:p>
                  </a:txBody>
                  <a:tcPr marL="91425" marR="91425" marT="121900" marB="121900"/>
                </a:tc>
                <a:extLst>
                  <a:ext uri="{0D108BD9-81ED-4DB2-BD59-A6C34878D82A}">
                    <a16:rowId xmlns:a16="http://schemas.microsoft.com/office/drawing/2014/main" val="10000"/>
                  </a:ext>
                </a:extLst>
              </a:tr>
              <a:tr h="508000">
                <a:tc>
                  <a:txBody>
                    <a:bodyPr/>
                    <a:lstStyle/>
                    <a:p>
                      <a:pPr marL="0" lvl="0" indent="0" algn="l" rtl="0">
                        <a:spcBef>
                          <a:spcPts val="0"/>
                        </a:spcBef>
                        <a:spcAft>
                          <a:spcPts val="0"/>
                        </a:spcAft>
                        <a:buNone/>
                      </a:pPr>
                      <a:r>
                        <a:rPr lang="en" sz="1400" b="1">
                          <a:solidFill>
                            <a:schemeClr val="dk1"/>
                          </a:solidFill>
                          <a:latin typeface="Times New Roman"/>
                          <a:ea typeface="Times New Roman"/>
                          <a:cs typeface="Times New Roman"/>
                          <a:sym typeface="Times New Roman"/>
                        </a:rPr>
                        <a:t>Swath</a:t>
                      </a:r>
                      <a:endParaRPr sz="1400" b="1">
                        <a:solidFill>
                          <a:schemeClr val="dk1"/>
                        </a:solidFill>
                        <a:latin typeface="Times New Roman"/>
                        <a:ea typeface="Times New Roman"/>
                        <a:cs typeface="Times New Roman"/>
                        <a:sym typeface="Times New Roman"/>
                      </a:endParaRPr>
                    </a:p>
                  </a:txBody>
                  <a:tcPr marL="91425" marR="91425" marT="121900" marB="121900"/>
                </a:tc>
                <a:tc>
                  <a:txBody>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80KM</a:t>
                      </a:r>
                      <a:endParaRPr sz="1400">
                        <a:solidFill>
                          <a:schemeClr val="dk1"/>
                        </a:solidFill>
                        <a:latin typeface="Times New Roman"/>
                        <a:ea typeface="Times New Roman"/>
                        <a:cs typeface="Times New Roman"/>
                        <a:sym typeface="Times New Roman"/>
                      </a:endParaRPr>
                    </a:p>
                  </a:txBody>
                  <a:tcPr marL="91425" marR="91425" marT="121900" marB="121900"/>
                </a:tc>
                <a:tc>
                  <a:txBody>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250KM</a:t>
                      </a:r>
                      <a:endParaRPr sz="1400">
                        <a:solidFill>
                          <a:schemeClr val="dk1"/>
                        </a:solidFill>
                        <a:latin typeface="Times New Roman"/>
                        <a:ea typeface="Times New Roman"/>
                        <a:cs typeface="Times New Roman"/>
                        <a:sym typeface="Times New Roman"/>
                      </a:endParaRPr>
                    </a:p>
                  </a:txBody>
                  <a:tcPr marL="91425" marR="91425" marT="121900" marB="121900"/>
                </a:tc>
                <a:tc>
                  <a:txBody>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410KM</a:t>
                      </a:r>
                      <a:endParaRPr sz="1400">
                        <a:solidFill>
                          <a:schemeClr val="dk1"/>
                        </a:solidFill>
                        <a:latin typeface="Times New Roman"/>
                        <a:ea typeface="Times New Roman"/>
                        <a:cs typeface="Times New Roman"/>
                        <a:sym typeface="Times New Roman"/>
                      </a:endParaRPr>
                    </a:p>
                  </a:txBody>
                  <a:tcPr marL="91425" marR="91425" marT="121900" marB="121900"/>
                </a:tc>
                <a:extLst>
                  <a:ext uri="{0D108BD9-81ED-4DB2-BD59-A6C34878D82A}">
                    <a16:rowId xmlns:a16="http://schemas.microsoft.com/office/drawing/2014/main" val="10001"/>
                  </a:ext>
                </a:extLst>
              </a:tr>
              <a:tr h="508000">
                <a:tc>
                  <a:txBody>
                    <a:bodyPr/>
                    <a:lstStyle/>
                    <a:p>
                      <a:pPr marL="0" lvl="0" indent="0" algn="l" rtl="0">
                        <a:spcBef>
                          <a:spcPts val="0"/>
                        </a:spcBef>
                        <a:spcAft>
                          <a:spcPts val="0"/>
                        </a:spcAft>
                        <a:buNone/>
                      </a:pPr>
                      <a:r>
                        <a:rPr lang="en" sz="1400" b="1">
                          <a:solidFill>
                            <a:schemeClr val="dk1"/>
                          </a:solidFill>
                          <a:latin typeface="Times New Roman"/>
                          <a:ea typeface="Times New Roman"/>
                          <a:cs typeface="Times New Roman"/>
                          <a:sym typeface="Times New Roman"/>
                        </a:rPr>
                        <a:t>Resolution</a:t>
                      </a:r>
                      <a:endParaRPr sz="1400" b="1">
                        <a:solidFill>
                          <a:schemeClr val="dk1"/>
                        </a:solidFill>
                        <a:latin typeface="Times New Roman"/>
                        <a:ea typeface="Times New Roman"/>
                        <a:cs typeface="Times New Roman"/>
                        <a:sym typeface="Times New Roman"/>
                      </a:endParaRPr>
                    </a:p>
                  </a:txBody>
                  <a:tcPr marL="91425" marR="91425" marT="121900" marB="121900"/>
                </a:tc>
                <a:tc>
                  <a:txBody>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5m*5m</a:t>
                      </a:r>
                      <a:endParaRPr sz="1400">
                        <a:solidFill>
                          <a:schemeClr val="dk1"/>
                        </a:solidFill>
                        <a:latin typeface="Times New Roman"/>
                        <a:ea typeface="Times New Roman"/>
                        <a:cs typeface="Times New Roman"/>
                        <a:sym typeface="Times New Roman"/>
                      </a:endParaRPr>
                    </a:p>
                  </a:txBody>
                  <a:tcPr marL="91425" marR="91425" marT="121900" marB="121900"/>
                </a:tc>
                <a:tc>
                  <a:txBody>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5m*20m</a:t>
                      </a:r>
                      <a:endParaRPr sz="1400">
                        <a:solidFill>
                          <a:schemeClr val="dk1"/>
                        </a:solidFill>
                        <a:latin typeface="Times New Roman"/>
                        <a:ea typeface="Times New Roman"/>
                        <a:cs typeface="Times New Roman"/>
                        <a:sym typeface="Times New Roman"/>
                      </a:endParaRPr>
                    </a:p>
                  </a:txBody>
                  <a:tcPr marL="91425" marR="91425" marT="121900" marB="121900"/>
                </a:tc>
                <a:tc>
                  <a:txBody>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20m*40m</a:t>
                      </a:r>
                      <a:endParaRPr sz="1400">
                        <a:solidFill>
                          <a:schemeClr val="dk1"/>
                        </a:solidFill>
                        <a:latin typeface="Times New Roman"/>
                        <a:ea typeface="Times New Roman"/>
                        <a:cs typeface="Times New Roman"/>
                        <a:sym typeface="Times New Roman"/>
                      </a:endParaRPr>
                    </a:p>
                  </a:txBody>
                  <a:tcPr marL="91425" marR="91425" marT="121900" marB="121900"/>
                </a:tc>
                <a:extLst>
                  <a:ext uri="{0D108BD9-81ED-4DB2-BD59-A6C34878D82A}">
                    <a16:rowId xmlns:a16="http://schemas.microsoft.com/office/drawing/2014/main" val="10002"/>
                  </a:ext>
                </a:extLst>
              </a:tr>
              <a:tr h="508000">
                <a:tc>
                  <a:txBody>
                    <a:bodyPr/>
                    <a:lstStyle/>
                    <a:p>
                      <a:pPr marL="0" lvl="0" indent="0" algn="l" rtl="0">
                        <a:spcBef>
                          <a:spcPts val="0"/>
                        </a:spcBef>
                        <a:spcAft>
                          <a:spcPts val="0"/>
                        </a:spcAft>
                        <a:buNone/>
                      </a:pPr>
                      <a:r>
                        <a:rPr lang="en" sz="1400" b="1">
                          <a:solidFill>
                            <a:schemeClr val="dk1"/>
                          </a:solidFill>
                          <a:latin typeface="Times New Roman"/>
                          <a:ea typeface="Times New Roman"/>
                          <a:cs typeface="Times New Roman"/>
                          <a:sym typeface="Times New Roman"/>
                        </a:rPr>
                        <a:t>Application</a:t>
                      </a:r>
                      <a:endParaRPr sz="1400" b="1">
                        <a:solidFill>
                          <a:schemeClr val="dk1"/>
                        </a:solidFill>
                        <a:latin typeface="Times New Roman"/>
                        <a:ea typeface="Times New Roman"/>
                        <a:cs typeface="Times New Roman"/>
                        <a:sym typeface="Times New Roman"/>
                      </a:endParaRPr>
                    </a:p>
                  </a:txBody>
                  <a:tcPr marL="91425" marR="91425" marT="121900" marB="121900"/>
                </a:tc>
                <a:tc>
                  <a:txBody>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Emergency requests</a:t>
                      </a:r>
                      <a:endParaRPr sz="1400">
                        <a:solidFill>
                          <a:schemeClr val="dk1"/>
                        </a:solidFill>
                        <a:latin typeface="Times New Roman"/>
                        <a:ea typeface="Times New Roman"/>
                        <a:cs typeface="Times New Roman"/>
                        <a:sym typeface="Times New Roman"/>
                      </a:endParaRPr>
                    </a:p>
                  </a:txBody>
                  <a:tcPr marL="91425" marR="91425" marT="121900" marB="121900"/>
                </a:tc>
                <a:tc>
                  <a:txBody>
                    <a:bodyPr/>
                    <a:lstStyle/>
                    <a:p>
                      <a:pPr marL="0" lvl="0" indent="0" algn="l" rtl="0">
                        <a:spcBef>
                          <a:spcPts val="0"/>
                        </a:spcBef>
                        <a:spcAft>
                          <a:spcPts val="0"/>
                        </a:spcAft>
                        <a:buNone/>
                      </a:pPr>
                      <a:r>
                        <a:rPr lang="en" sz="1400" dirty="0">
                          <a:solidFill>
                            <a:schemeClr val="dk1"/>
                          </a:solidFill>
                          <a:latin typeface="Times New Roman"/>
                          <a:ea typeface="Times New Roman"/>
                          <a:cs typeface="Times New Roman"/>
                          <a:sym typeface="Times New Roman"/>
                        </a:rPr>
                        <a:t>Default acquisition over land</a:t>
                      </a:r>
                      <a:endParaRPr sz="1400" dirty="0">
                        <a:solidFill>
                          <a:schemeClr val="dk1"/>
                        </a:solidFill>
                        <a:latin typeface="Times New Roman"/>
                        <a:ea typeface="Times New Roman"/>
                        <a:cs typeface="Times New Roman"/>
                        <a:sym typeface="Times New Roman"/>
                      </a:endParaRPr>
                    </a:p>
                  </a:txBody>
                  <a:tcPr marL="91425" marR="91425" marT="121900" marB="121900"/>
                </a:tc>
                <a:tc>
                  <a:txBody>
                    <a:bodyPr/>
                    <a:lstStyle/>
                    <a:p>
                      <a:pPr marL="0" lvl="0" indent="0" algn="l" rtl="0">
                        <a:spcBef>
                          <a:spcPts val="0"/>
                        </a:spcBef>
                        <a:spcAft>
                          <a:spcPts val="0"/>
                        </a:spcAft>
                        <a:buNone/>
                      </a:pPr>
                      <a:r>
                        <a:rPr lang="en" sz="1400" dirty="0">
                          <a:solidFill>
                            <a:schemeClr val="dk1"/>
                          </a:solidFill>
                          <a:latin typeface="Times New Roman"/>
                          <a:ea typeface="Times New Roman"/>
                          <a:cs typeface="Times New Roman"/>
                          <a:sym typeface="Times New Roman"/>
                        </a:rPr>
                        <a:t>Maritime, ice and polar zones</a:t>
                      </a:r>
                      <a:endParaRPr sz="1400" dirty="0">
                        <a:solidFill>
                          <a:schemeClr val="dk1"/>
                        </a:solidFill>
                        <a:latin typeface="Times New Roman"/>
                        <a:ea typeface="Times New Roman"/>
                        <a:cs typeface="Times New Roman"/>
                        <a:sym typeface="Times New Roman"/>
                      </a:endParaRPr>
                    </a:p>
                  </a:txBody>
                  <a:tcPr marL="91425" marR="91425" marT="121900" marB="121900"/>
                </a:tc>
                <a:extLst>
                  <a:ext uri="{0D108BD9-81ED-4DB2-BD59-A6C34878D82A}">
                    <a16:rowId xmlns:a16="http://schemas.microsoft.com/office/drawing/2014/main" val="10003"/>
                  </a:ext>
                </a:extLst>
              </a:tr>
            </a:tbl>
          </a:graphicData>
        </a:graphic>
      </p:graphicFrame>
      <p:sp>
        <p:nvSpPr>
          <p:cNvPr id="143" name="Google Shape;143;p2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9" name="Google Shape;85;p16">
            <a:extLst>
              <a:ext uri="{FF2B5EF4-FFF2-40B4-BE49-F238E27FC236}">
                <a16:creationId xmlns:a16="http://schemas.microsoft.com/office/drawing/2014/main" id="{4FEAB8E5-699C-5F43-9875-22A3DF0A893F}"/>
              </a:ext>
            </a:extLst>
          </p:cNvPr>
          <p:cNvSpPr txBox="1"/>
          <p:nvPr/>
        </p:nvSpPr>
        <p:spPr>
          <a:xfrm>
            <a:off x="311700" y="6250787"/>
            <a:ext cx="8181900" cy="461635"/>
          </a:xfrm>
          <a:prstGeom prst="rect">
            <a:avLst/>
          </a:prstGeom>
          <a:noFill/>
          <a:ln>
            <a:noFill/>
          </a:ln>
        </p:spPr>
        <p:txBody>
          <a:bodyPr spcFirstLastPara="1" wrap="square" lIns="91425" tIns="91425" rIns="91425" bIns="91425" anchor="t" anchorCtr="0">
            <a:spAutoFit/>
          </a:bodyPr>
          <a:lstStyle/>
          <a:p>
            <a:pPr>
              <a:spcAft>
                <a:spcPts val="1200"/>
              </a:spcAft>
            </a:pPr>
            <a:r>
              <a:rPr lang="en-IN" sz="800" dirty="0">
                <a:latin typeface="Times New Roman" panose="02020603050405020304" pitchFamily="18" charset="0"/>
                <a:cs typeface="Times New Roman" panose="02020603050405020304" pitchFamily="18" charset="0"/>
              </a:rPr>
              <a:t>https://</a:t>
            </a:r>
            <a:r>
              <a:rPr lang="en-IN" sz="800" dirty="0" err="1">
                <a:latin typeface="Times New Roman" panose="02020603050405020304" pitchFamily="18" charset="0"/>
                <a:cs typeface="Times New Roman" panose="02020603050405020304" pitchFamily="18" charset="0"/>
              </a:rPr>
              <a:t>sentinels.copernicus.eu</a:t>
            </a:r>
            <a:r>
              <a:rPr lang="en-IN" sz="800" dirty="0">
                <a:latin typeface="Times New Roman" panose="02020603050405020304" pitchFamily="18" charset="0"/>
                <a:cs typeface="Times New Roman" panose="02020603050405020304" pitchFamily="18" charset="0"/>
              </a:rPr>
              <a:t>/web/sentinel/missions/sentinel-1/overview/mission-summary</a:t>
            </a:r>
          </a:p>
        </p:txBody>
      </p:sp>
      <p:sp>
        <p:nvSpPr>
          <p:cNvPr id="10" name="TextBox 9">
            <a:extLst>
              <a:ext uri="{FF2B5EF4-FFF2-40B4-BE49-F238E27FC236}">
                <a16:creationId xmlns:a16="http://schemas.microsoft.com/office/drawing/2014/main" id="{D661E105-E3EC-5D49-BD1D-1D7639E5E5F5}"/>
              </a:ext>
            </a:extLst>
          </p:cNvPr>
          <p:cNvSpPr txBox="1"/>
          <p:nvPr/>
        </p:nvSpPr>
        <p:spPr>
          <a:xfrm>
            <a:off x="2760377" y="6051160"/>
            <a:ext cx="3215945"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Table 1: </a:t>
            </a:r>
            <a:r>
              <a:rPr lang="en-IN" sz="1200" i="1" dirty="0">
                <a:latin typeface="Times New Roman" panose="02020603050405020304" pitchFamily="18" charset="0"/>
                <a:cs typeface="Times New Roman" panose="02020603050405020304" pitchFamily="18" charset="0"/>
              </a:rPr>
              <a:t>Acquisition modes of Sentinel 1 satellite</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3AA9884A-113D-4C11-9945-C6A08D921A6E}"/>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1067</TotalTime>
  <Words>2888</Words>
  <Application>Microsoft Macintosh PowerPoint</Application>
  <PresentationFormat>On-screen Show (4:3)</PresentationFormat>
  <Paragraphs>349</Paragraphs>
  <Slides>27</Slides>
  <Notes>27</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Times New Roman</vt:lpstr>
      <vt:lpstr>Cambria Math</vt:lpstr>
      <vt:lpstr>Roboto</vt:lpstr>
      <vt:lpstr>Calibri</vt:lpstr>
      <vt:lpstr>Arial</vt:lpstr>
      <vt:lpstr>Symbol</vt:lpstr>
      <vt:lpstr>Simple Light</vt:lpstr>
      <vt:lpstr>160104_TUM_Praesentation_p_v1</vt:lpstr>
      <vt:lpstr>Automated Processing of Synthetic Aperture Data (SAR) using ESA SNAP Tool </vt:lpstr>
      <vt:lpstr>Goal:</vt:lpstr>
      <vt:lpstr>Table of Contents</vt:lpstr>
      <vt:lpstr>Introduction to SAR (Cont.)</vt:lpstr>
      <vt:lpstr>Introduction to SAR (Cont.)</vt:lpstr>
      <vt:lpstr>2. Principle of SAR </vt:lpstr>
      <vt:lpstr>3. SAR Geometry </vt:lpstr>
      <vt:lpstr>4. SAR Radiometry </vt:lpstr>
      <vt:lpstr>6. Sentinel 1 Mission </vt:lpstr>
      <vt:lpstr>6. Sentinel 1 Mission (Cont.)</vt:lpstr>
      <vt:lpstr>6. SAR Data: Interferometric Wide Swath Mode</vt:lpstr>
      <vt:lpstr>6. SAR Data: Interferometric Wide Swath Mode</vt:lpstr>
      <vt:lpstr>6. SAR Datasets</vt:lpstr>
      <vt:lpstr>6. SAR Preprocessing Steps</vt:lpstr>
      <vt:lpstr>7. Automation of SAR Preprocessing Steps (Cont.)</vt:lpstr>
      <vt:lpstr>7. Automation of SAR Preprocessing Steps (Cont.)</vt:lpstr>
      <vt:lpstr>8. Calculation of Radar Cross Section</vt:lpstr>
      <vt:lpstr>8. Calculation of Radar Cross Section (Cont.)</vt:lpstr>
      <vt:lpstr>8. Calculation of Radar Cross Section (Cont.) </vt:lpstr>
      <vt:lpstr>8. Calculation of Radar Cross Section (Cont.) </vt:lpstr>
      <vt:lpstr>8. Calculation of Radar Cross Section (Cont.)   </vt:lpstr>
      <vt:lpstr>8. Calculation of Radar Cross Section (Cont.) </vt:lpstr>
      <vt:lpstr>9. Results</vt:lpstr>
      <vt:lpstr>9. Results (Cont.)</vt:lpstr>
      <vt:lpstr>9. Results (Cont.)</vt:lpstr>
      <vt:lpstr>10.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Processing of Synthetic Aperture Data (SAR) using ESA SNAP Tool </dc:title>
  <cp:lastModifiedBy>praveen chorapalli</cp:lastModifiedBy>
  <cp:revision>24</cp:revision>
  <dcterms:modified xsi:type="dcterms:W3CDTF">2022-07-13T09:18:50Z</dcterms:modified>
</cp:coreProperties>
</file>